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540" r:id="rId2"/>
    <p:sldId id="510" r:id="rId3"/>
    <p:sldId id="511" r:id="rId4"/>
    <p:sldId id="462" r:id="rId5"/>
    <p:sldId id="464" r:id="rId6"/>
    <p:sldId id="467" r:id="rId7"/>
    <p:sldId id="469" r:id="rId8"/>
    <p:sldId id="483" r:id="rId9"/>
    <p:sldId id="484" r:id="rId10"/>
    <p:sldId id="512" r:id="rId11"/>
    <p:sldId id="358" r:id="rId12"/>
    <p:sldId id="363" r:id="rId13"/>
    <p:sldId id="366" r:id="rId14"/>
    <p:sldId id="359" r:id="rId15"/>
    <p:sldId id="528" r:id="rId16"/>
    <p:sldId id="438" r:id="rId17"/>
    <p:sldId id="487" r:id="rId18"/>
    <p:sldId id="489" r:id="rId19"/>
    <p:sldId id="516" r:id="rId20"/>
    <p:sldId id="517" r:id="rId21"/>
    <p:sldId id="518" r:id="rId22"/>
    <p:sldId id="519" r:id="rId23"/>
    <p:sldId id="360" r:id="rId24"/>
    <p:sldId id="365" r:id="rId25"/>
    <p:sldId id="290" r:id="rId26"/>
    <p:sldId id="485" r:id="rId27"/>
    <p:sldId id="520" r:id="rId28"/>
    <p:sldId id="521" r:id="rId29"/>
    <p:sldId id="522" r:id="rId30"/>
    <p:sldId id="523" r:id="rId31"/>
    <p:sldId id="524" r:id="rId32"/>
    <p:sldId id="353" r:id="rId33"/>
    <p:sldId id="259"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8B08B0-FAC3-4D85-82E5-E667E89FCBC6}" type="datetimeFigureOut">
              <a:rPr lang="he-IL" smtClean="0"/>
              <a:pPr/>
              <a:t>כ"ו/אב/תשפ"א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E92427-DEF9-486E-A2A0-5864EA465845}"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0" i="0" kern="1200" dirty="0" err="1" smtClean="0">
                <a:solidFill>
                  <a:schemeClr val="tx1"/>
                </a:solidFill>
                <a:latin typeface="+mn-lt"/>
                <a:ea typeface="+mn-ea"/>
                <a:cs typeface="+mn-cs"/>
              </a:rPr>
              <a:t>כיתים</a:t>
            </a:r>
            <a:r>
              <a:rPr lang="he-IL" sz="1200" b="0" i="0" kern="1200" smtClean="0">
                <a:solidFill>
                  <a:schemeClr val="tx1"/>
                </a:solidFill>
                <a:latin typeface="+mn-lt"/>
                <a:ea typeface="+mn-ea"/>
                <a:cs typeface="+mn-cs"/>
              </a:rPr>
              <a:t> </a:t>
            </a:r>
            <a:endParaRPr lang="he-IL"/>
          </a:p>
        </p:txBody>
      </p:sp>
      <p:sp>
        <p:nvSpPr>
          <p:cNvPr id="4" name="מציין מיקום של מספר שקופית 3"/>
          <p:cNvSpPr>
            <a:spLocks noGrp="1"/>
          </p:cNvSpPr>
          <p:nvPr>
            <p:ph type="sldNum" sz="quarter" idx="10"/>
          </p:nvPr>
        </p:nvSpPr>
        <p:spPr/>
        <p:txBody>
          <a:bodyPr/>
          <a:lstStyle/>
          <a:p>
            <a:fld id="{4FE92427-DEF9-486E-A2A0-5864EA465845}" type="slidenum">
              <a:rPr lang="he-IL" smtClean="0"/>
              <a:pPr/>
              <a:t>1</a:t>
            </a:fld>
            <a:endParaRPr lang="he-IL"/>
          </a:p>
        </p:txBody>
      </p:sp>
    </p:spTree>
    <p:extLst>
      <p:ext uri="{BB962C8B-B14F-4D97-AF65-F5344CB8AC3E}">
        <p14:creationId xmlns:p14="http://schemas.microsoft.com/office/powerpoint/2010/main" val="102939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3E6110E-9AB6-4A60-B39B-AF06A6A63084}" type="datetimeFigureOut">
              <a:rPr lang="he-IL" smtClean="0"/>
              <a:pPr/>
              <a:t>כ"ו/אב/תשפ"א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0A3049-4721-4CB3-8A35-62EA819886F7}"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E6110E-9AB6-4A60-B39B-AF06A6A63084}" type="datetimeFigureOut">
              <a:rPr lang="he-IL" smtClean="0"/>
              <a:pPr/>
              <a:t>כ"ו/אב/תשפ"א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0A3049-4721-4CB3-8A35-62EA819886F7}"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lib.cet.ac.il/pages/item.asp?item=13091&amp;str1=%D7%92%D7%A8%D7%95%D7%A9+%D7%A7%D7%A4%D7%A8%D7%99%D7%A1%D7%99%D7%9F&amp;x=39&amp;y=7&amp;str3=&amp;find=1&amp;ex=0&amp;docs=1&amp;pic=1&amp;sites=1&amp;title=&amp;all=1"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he.wikipedia.org/wiki/%D7%9E%D7%97%D7%A0%D7%95%D7%AA_%D7%94%D7%9E%D7%A2%D7%A6%D7%A8_%D7%91%D7%A7%D7%A4%D7%A8%D7%99%D7%A1%D7%99%D7%9F"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www.ushmm.org/wlc/en/media_ph.php?ModuleId=0&amp;MediaId=214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maapilim.org.il/ShowAffair/779/51167"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groups/113728085890888/" TargetMode="Externa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archives.jdc.org/explore-the-archives/finding-aids/cyprus-collection/1945-1949/" TargetMode="External"/><Relationship Id="rId13" Type="http://schemas.openxmlformats.org/officeDocument/2006/relationships/hyperlink" Target="http://www.shats.com/?p=26873" TargetMode="External"/><Relationship Id="rId3" Type="http://schemas.openxmlformats.org/officeDocument/2006/relationships/hyperlink" Target="https://he.wikipedia.org/wiki/&#1511;&#1500;&#1502;&#1504;&#1496;_&#1488;&#1496;&#1500;&#1497;" TargetMode="External"/><Relationship Id="rId7" Type="http://schemas.openxmlformats.org/officeDocument/2006/relationships/hyperlink" Target="http://lib.cet.ac.il/Pages/item.asp?item=13264" TargetMode="External"/><Relationship Id="rId12" Type="http://schemas.openxmlformats.org/officeDocument/2006/relationships/hyperlink" Target="http://maapilim.org.il/" TargetMode="External"/><Relationship Id="rId2" Type="http://schemas.openxmlformats.org/officeDocument/2006/relationships/hyperlink" Target="https://he.wikipedia.org/wiki/%D7%9E%D7%97%D7%A0%D7%95%D7%AA_%D7%94%D7%9E%D7%A2%D7%A6%D7%A8_%D7%91%D7%A7%D7%A4%D7%A8%D7%99%D7%A1%D7%99%D7%9F" TargetMode="External"/><Relationship Id="rId1" Type="http://schemas.openxmlformats.org/officeDocument/2006/relationships/slideLayout" Target="../slideLayouts/slideLayout7.xml"/><Relationship Id="rId6" Type="http://schemas.openxmlformats.org/officeDocument/2006/relationships/hyperlink" Target="http://www.zionistarchives.org.il/tags/Pages/cyprus.aspx" TargetMode="External"/><Relationship Id="rId11" Type="http://schemas.openxmlformats.org/officeDocument/2006/relationships/hyperlink" Target="http://lib.toldot.cet.ac.il/pages/printitem.asp?item=13264" TargetMode="External"/><Relationship Id="rId5" Type="http://schemas.openxmlformats.org/officeDocument/2006/relationships/hyperlink" Target="http://www.palyam.org/" TargetMode="External"/><Relationship Id="rId10" Type="http://schemas.openxmlformats.org/officeDocument/2006/relationships/hyperlink" Target="http://www.gfh.org.il/" TargetMode="External"/><Relationship Id="rId4" Type="http://schemas.openxmlformats.org/officeDocument/2006/relationships/hyperlink" Target="http://www.zemereshet.co.il/song.asp?id=6218" TargetMode="External"/><Relationship Id="rId9" Type="http://schemas.openxmlformats.org/officeDocument/2006/relationships/hyperlink" Target="http://archives.jdc.org/explore-the-archives/finding-aids/cyprus-collection/1945-1949" TargetMode="External"/><Relationship Id="rId14" Type="http://schemas.openxmlformats.org/officeDocument/2006/relationships/hyperlink" Target="http://radio-yasoo.com/wscraft/page.php?id=4&amp;dgclay_showtopic=1436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www.shats.com/?p=26873"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FL25435097 1.jpg"/>
          <p:cNvPicPr>
            <a:picLocks noChangeAspect="1"/>
          </p:cNvPicPr>
          <p:nvPr/>
        </p:nvPicPr>
        <p:blipFill>
          <a:blip r:embed="rId3" cstate="print">
            <a:grayscl/>
          </a:blip>
          <a:stretch>
            <a:fillRect/>
          </a:stretch>
        </p:blipFill>
        <p:spPr>
          <a:xfrm>
            <a:off x="0" y="404664"/>
            <a:ext cx="9119874" cy="6064716"/>
          </a:xfrm>
          <a:prstGeom prst="rect">
            <a:avLst/>
          </a:prstGeom>
        </p:spPr>
      </p:pic>
      <p:sp>
        <p:nvSpPr>
          <p:cNvPr id="2" name="TextBox 1"/>
          <p:cNvSpPr txBox="1"/>
          <p:nvPr/>
        </p:nvSpPr>
        <p:spPr>
          <a:xfrm>
            <a:off x="899592" y="620688"/>
            <a:ext cx="7200800" cy="3046988"/>
          </a:xfrm>
          <a:prstGeom prst="rect">
            <a:avLst/>
          </a:prstGeom>
          <a:noFill/>
        </p:spPr>
        <p:txBody>
          <a:bodyPr wrap="square" rtlCol="1">
            <a:spAutoFit/>
          </a:bodyPr>
          <a:lstStyle/>
          <a:p>
            <a:pPr algn="ctr"/>
            <a:r>
              <a:rPr lang="he-IL" sz="9600" dirty="0" smtClean="0">
                <a:solidFill>
                  <a:schemeClr val="accent6">
                    <a:lumMod val="75000"/>
                  </a:schemeClr>
                </a:solidFill>
                <a:effectLst>
                  <a:outerShdw blurRad="38100" dist="38100" dir="2700000" algn="tl">
                    <a:srgbClr val="000000">
                      <a:alpha val="43137"/>
                    </a:srgbClr>
                  </a:outerShdw>
                </a:effectLst>
                <a:cs typeface="+mj-cs"/>
              </a:rPr>
              <a:t>מחנות המעצר </a:t>
            </a:r>
          </a:p>
          <a:p>
            <a:pPr algn="ctr"/>
            <a:r>
              <a:rPr lang="he-IL" sz="9600" dirty="0" smtClean="0">
                <a:solidFill>
                  <a:schemeClr val="accent6">
                    <a:lumMod val="75000"/>
                  </a:schemeClr>
                </a:solidFill>
                <a:effectLst>
                  <a:outerShdw blurRad="38100" dist="38100" dir="2700000" algn="tl">
                    <a:srgbClr val="000000">
                      <a:alpha val="43137"/>
                    </a:srgbClr>
                  </a:outerShdw>
                </a:effectLst>
                <a:cs typeface="+mj-cs"/>
              </a:rPr>
              <a:t>בקפריסין</a:t>
            </a:r>
            <a:endParaRPr lang="he-IL" sz="9600" dirty="0">
              <a:solidFill>
                <a:schemeClr val="accent6">
                  <a:lumMod val="75000"/>
                </a:schemeClr>
              </a:solidFill>
              <a:effectLst>
                <a:outerShdw blurRad="38100" dist="38100" dir="2700000" algn="tl">
                  <a:srgbClr val="000000">
                    <a:alpha val="43137"/>
                  </a:srgbClr>
                </a:outerShdw>
              </a:effectLst>
              <a:cs typeface="+mj-cs"/>
            </a:endParaRPr>
          </a:p>
        </p:txBody>
      </p:sp>
      <p:sp>
        <p:nvSpPr>
          <p:cNvPr id="3" name="TextBox 2"/>
          <p:cNvSpPr txBox="1"/>
          <p:nvPr/>
        </p:nvSpPr>
        <p:spPr>
          <a:xfrm>
            <a:off x="2915816" y="3861048"/>
            <a:ext cx="3312368" cy="400110"/>
          </a:xfrm>
          <a:prstGeom prst="rect">
            <a:avLst/>
          </a:prstGeom>
          <a:noFill/>
        </p:spPr>
        <p:txBody>
          <a:bodyPr wrap="square" rtlCol="1">
            <a:spAutoFit/>
          </a:bodyPr>
          <a:lstStyle/>
          <a:p>
            <a:pPr algn="ctr"/>
            <a:r>
              <a:rPr lang="he-IL" b="1" dirty="0" smtClean="0">
                <a:solidFill>
                  <a:schemeClr val="accent6">
                    <a:lumMod val="75000"/>
                  </a:schemeClr>
                </a:solidFill>
              </a:rPr>
              <a:t> </a:t>
            </a:r>
            <a:r>
              <a:rPr lang="he-IL" sz="2000" b="1" dirty="0" smtClean="0">
                <a:solidFill>
                  <a:schemeClr val="accent6">
                    <a:lumMod val="75000"/>
                  </a:schemeClr>
                </a:solidFill>
              </a:rPr>
              <a:t>13.08.1946 - 11.2.1949  </a:t>
            </a:r>
            <a:endParaRPr lang="he-IL" sz="2000" b="1" dirty="0">
              <a:solidFill>
                <a:schemeClr val="accent6">
                  <a:lumMod val="75000"/>
                </a:schemeClr>
              </a:solidFill>
            </a:endParaRPr>
          </a:p>
        </p:txBody>
      </p:sp>
      <p:sp>
        <p:nvSpPr>
          <p:cNvPr id="4" name="TextBox 3"/>
          <p:cNvSpPr txBox="1"/>
          <p:nvPr/>
        </p:nvSpPr>
        <p:spPr>
          <a:xfrm>
            <a:off x="4499992" y="5373216"/>
            <a:ext cx="4320480" cy="1077218"/>
          </a:xfrm>
          <a:prstGeom prst="rect">
            <a:avLst/>
          </a:prstGeom>
          <a:noFill/>
        </p:spPr>
        <p:txBody>
          <a:bodyPr wrap="square" rtlCol="1">
            <a:spAutoFit/>
          </a:bodyPr>
          <a:lstStyle/>
          <a:p>
            <a:r>
              <a:rPr lang="he-IL" sz="3200" b="1" dirty="0" smtClean="0">
                <a:solidFill>
                  <a:schemeClr val="accent6">
                    <a:lumMod val="75000"/>
                  </a:schemeClr>
                </a:solidFill>
                <a:effectLst>
                  <a:outerShdw blurRad="38100" dist="38100" dir="2700000" algn="tl">
                    <a:srgbClr val="000000">
                      <a:alpha val="43137"/>
                    </a:srgbClr>
                  </a:outerShdw>
                </a:effectLst>
                <a:cs typeface="+mj-cs"/>
              </a:rPr>
              <a:t>ערך: דב </a:t>
            </a:r>
            <a:r>
              <a:rPr lang="he-IL" sz="3200" b="1" dirty="0" smtClean="0">
                <a:solidFill>
                  <a:schemeClr val="accent6">
                    <a:lumMod val="75000"/>
                  </a:schemeClr>
                </a:solidFill>
                <a:effectLst>
                  <a:outerShdw blurRad="38100" dist="38100" dir="2700000" algn="tl">
                    <a:srgbClr val="000000">
                      <a:alpha val="43137"/>
                    </a:srgbClr>
                  </a:outerShdw>
                </a:effectLst>
                <a:cs typeface="+mj-cs"/>
              </a:rPr>
              <a:t>בן-שי</a:t>
            </a:r>
          </a:p>
          <a:p>
            <a:r>
              <a:rPr lang="he-IL" sz="3200" b="1" dirty="0" smtClean="0">
                <a:solidFill>
                  <a:schemeClr val="accent6">
                    <a:lumMod val="75000"/>
                  </a:schemeClr>
                </a:solidFill>
                <a:effectLst>
                  <a:outerShdw blurRad="38100" dist="38100" dir="2700000" algn="tl">
                    <a:srgbClr val="000000">
                      <a:alpha val="43137"/>
                    </a:srgbClr>
                  </a:outerShdw>
                </a:effectLst>
                <a:cs typeface="+mj-cs"/>
              </a:rPr>
              <a:t>חלק ד</a:t>
            </a:r>
            <a:r>
              <a:rPr lang="he-IL" sz="3200" b="1" dirty="0" smtClean="0">
                <a:solidFill>
                  <a:schemeClr val="accent6">
                    <a:lumMod val="75000"/>
                  </a:schemeClr>
                </a:solidFill>
                <a:effectLst>
                  <a:outerShdw blurRad="38100" dist="38100" dir="2700000" algn="tl">
                    <a:srgbClr val="000000">
                      <a:alpha val="43137"/>
                    </a:srgbClr>
                  </a:outerShdw>
                </a:effectLst>
                <a:cs typeface="+mj-cs"/>
              </a:rPr>
              <a:t> </a:t>
            </a:r>
            <a:endParaRPr lang="he-IL" sz="3200" b="1" dirty="0">
              <a:solidFill>
                <a:schemeClr val="accent6">
                  <a:lumMod val="75000"/>
                </a:schemeClr>
              </a:solidFill>
              <a:effectLst>
                <a:outerShdw blurRad="38100" dist="38100" dir="2700000" algn="tl">
                  <a:srgbClr val="000000">
                    <a:alpha val="43137"/>
                  </a:srgbClr>
                </a:outerShdw>
              </a:effectLst>
              <a:cs typeface="+mj-cs"/>
            </a:endParaRPr>
          </a:p>
        </p:txBody>
      </p:sp>
      <p:sp>
        <p:nvSpPr>
          <p:cNvPr id="5" name="מלבן 4"/>
          <p:cNvSpPr/>
          <p:nvPr/>
        </p:nvSpPr>
        <p:spPr>
          <a:xfrm>
            <a:off x="467544" y="4221088"/>
            <a:ext cx="2520280" cy="369332"/>
          </a:xfrm>
          <a:prstGeom prst="rect">
            <a:avLst/>
          </a:prstGeom>
        </p:spPr>
        <p:txBody>
          <a:bodyPr wrap="square">
            <a:spAutoFit/>
          </a:bodyPr>
          <a:lstStyle/>
          <a:p>
            <a:r>
              <a:rPr lang="en-US" dirty="0" smtClean="0">
                <a:solidFill>
                  <a:schemeClr val="accent6">
                    <a:lumMod val="75000"/>
                  </a:schemeClr>
                </a:solidFill>
              </a:rPr>
              <a:t>Cyprus Detention Camps</a:t>
            </a:r>
            <a:endParaRPr lang="he-IL" dirty="0">
              <a:solidFill>
                <a:schemeClr val="accent6">
                  <a:lumMod val="75000"/>
                </a:schemeClr>
              </a:solidFill>
            </a:endParaRPr>
          </a:p>
        </p:txBody>
      </p:sp>
      <p:sp>
        <p:nvSpPr>
          <p:cNvPr id="7" name="TextBox 6"/>
          <p:cNvSpPr txBox="1"/>
          <p:nvPr/>
        </p:nvSpPr>
        <p:spPr>
          <a:xfrm>
            <a:off x="755576" y="6021288"/>
            <a:ext cx="2376264" cy="338554"/>
          </a:xfrm>
          <a:prstGeom prst="rect">
            <a:avLst/>
          </a:prstGeom>
          <a:noFill/>
        </p:spPr>
        <p:txBody>
          <a:bodyPr wrap="square" rtlCol="1">
            <a:spAutoFit/>
          </a:bodyPr>
          <a:lstStyle/>
          <a:p>
            <a:r>
              <a:rPr lang="he-IL" sz="1600" b="1" dirty="0" smtClean="0">
                <a:solidFill>
                  <a:schemeClr val="accent6">
                    <a:lumMod val="75000"/>
                  </a:schemeClr>
                </a:solidFill>
              </a:rPr>
              <a:t>בצילום מחנה קיץ 61-62 </a:t>
            </a:r>
            <a:endParaRPr lang="he-IL" sz="1600" b="1" dirty="0">
              <a:solidFill>
                <a:schemeClr val="accent6">
                  <a:lumMod val="75000"/>
                </a:schemeClr>
              </a:solidFill>
            </a:endParaRPr>
          </a:p>
        </p:txBody>
      </p:sp>
    </p:spTree>
    <p:extLst>
      <p:ext uri="{BB962C8B-B14F-4D97-AF65-F5344CB8AC3E}">
        <p14:creationId xmlns:p14="http://schemas.microsoft.com/office/powerpoint/2010/main" val="3005581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260648"/>
            <a:ext cx="8892480" cy="584775"/>
          </a:xfrm>
          <a:prstGeom prst="rect">
            <a:avLst/>
          </a:prstGeom>
          <a:noFill/>
        </p:spPr>
        <p:txBody>
          <a:bodyPr wrap="square" rtlCol="1">
            <a:spAutoFit/>
          </a:bodyPr>
          <a:lstStyle/>
          <a:p>
            <a:r>
              <a:rPr lang="he-IL" sz="1600" dirty="0" smtClean="0"/>
              <a:t>ביום קום המדינה, באמצע מאי 1948, נמצאו במחנות קפריסין 24,500 נפש. עתה, ידעו כולם, תמו סבלותיהם, שהרי בהתאם לנאמר במגילת העצמאות בוטלו כל ההגבלות של העלייה היהודית לארץ. </a:t>
            </a:r>
            <a:endParaRPr lang="he-IL" sz="1600" dirty="0"/>
          </a:p>
        </p:txBody>
      </p:sp>
      <p:sp>
        <p:nvSpPr>
          <p:cNvPr id="4" name="TextBox 3"/>
          <p:cNvSpPr txBox="1"/>
          <p:nvPr/>
        </p:nvSpPr>
        <p:spPr>
          <a:xfrm>
            <a:off x="0" y="980728"/>
            <a:ext cx="8820472" cy="3046988"/>
          </a:xfrm>
          <a:prstGeom prst="rect">
            <a:avLst/>
          </a:prstGeom>
          <a:noFill/>
        </p:spPr>
        <p:txBody>
          <a:bodyPr wrap="square" rtlCol="1">
            <a:spAutoFit/>
          </a:bodyPr>
          <a:lstStyle/>
          <a:p>
            <a:r>
              <a:rPr lang="he-IL" sz="1600" dirty="0" smtClean="0"/>
              <a:t>עוד בדצמבר 1947 הודיעו הבריטים, שעם גמר פינוים מארץ-ישראל ייסגרו המחנות בקפריסין, והיה יסוד סביר להניח, שהם לא יפריעו לעלייה חופשית של המגורשים.</a:t>
            </a:r>
          </a:p>
          <a:p>
            <a:r>
              <a:rPr lang="he-IL" sz="1600" dirty="0" smtClean="0"/>
              <a:t>ב- 10/5/1948 הגיע אישור רשמי להסעת המגורשים באוניות הסוכנות היהודית. לאישור צורף תנאי : עד פינוי הכוחות הצבאיים הבריטיים מחיפה, לא יוכלו האניות לעגון בנמל, אלא מחוצה לו. </a:t>
            </a:r>
          </a:p>
          <a:p>
            <a:r>
              <a:rPr lang="he-IL" sz="1600" dirty="0" smtClean="0"/>
              <a:t>ב- 13/5/1948 פורסמה הודעה, כי בתום המנדאט הבריטים מתכוננים לפנות בהקדם את המחנות.</a:t>
            </a:r>
          </a:p>
          <a:p>
            <a:r>
              <a:rPr lang="he-IL" sz="1600" dirty="0" smtClean="0"/>
              <a:t>'חסל סדר העפלה, החל סדר העלייה', הכריזו באותם הימים הרמקולים ברחבי המחנות. בכל פינה נעשו הכנות מזורזות </a:t>
            </a:r>
            <a:r>
              <a:rPr lang="he-IL" sz="1600" dirty="0" err="1" smtClean="0"/>
              <a:t>ל'יציאת</a:t>
            </a:r>
            <a:r>
              <a:rPr lang="he-IL" sz="1600" dirty="0" smtClean="0"/>
              <a:t> קפריסין', המגורשים ארזו את חפציהם. כל אלה שנשפטו בבתי-המשפט הפנימיים זכו לחנינה; החומר התיעודי הרב, שנאסף במקום, רוכז לשם העברתו לארץ.</a:t>
            </a:r>
          </a:p>
          <a:p>
            <a:r>
              <a:rPr lang="he-IL" sz="1600" dirty="0" smtClean="0"/>
              <a:t>בין כ- 25 אלף המעפילים שהיו כלואים בקפריסין ביום קום המדינה נמנו אלפי צעירים, שהכוח היהודי הלוחם בארץ-ישראל שיווע להם, והם היו קצרי-רוח להצטרף אליו. ההשתתפות במלחמת המגן של היישוב היהודי, שזה עתה הפך למדינה, נראתה כמעשה קדוש ממש. ואולם, בימים הראשונים לעצמאות לא הוצאו המעפילים מהמחנות, עקב סיבות שיתוארו להלן. </a:t>
            </a:r>
            <a:endParaRPr lang="he-IL" sz="1600" dirty="0"/>
          </a:p>
        </p:txBody>
      </p:sp>
      <p:sp>
        <p:nvSpPr>
          <p:cNvPr id="5" name="TextBox 4"/>
          <p:cNvSpPr txBox="1"/>
          <p:nvPr/>
        </p:nvSpPr>
        <p:spPr>
          <a:xfrm>
            <a:off x="0" y="6237312"/>
            <a:ext cx="9005203" cy="461665"/>
          </a:xfrm>
          <a:prstGeom prst="rect">
            <a:avLst/>
          </a:prstGeom>
          <a:noFill/>
        </p:spPr>
        <p:txBody>
          <a:bodyPr wrap="square" rtlCol="1">
            <a:spAutoFit/>
          </a:bodyPr>
          <a:lstStyle/>
          <a:p>
            <a:pPr algn="l" rtl="0"/>
            <a:r>
              <a:rPr lang="en-US" sz="1200" dirty="0" smtClean="0">
                <a:hlinkClick r:id="rId3"/>
              </a:rPr>
              <a:t>http://lib.cet.ac.il/pages/item.asp?item=13091&amp;str1=%D7%92%D7%A8%D7%95%D7%A9+%D7%A7%D7%A4%D7%A8%D7%99%D7%A1%D7%99%D7%9F&amp;x=39&amp;y=7&amp;str3=&amp;find=1&amp;ex=0&amp;docs=1&amp;pic=1&amp;sites=1&amp;title=&amp;all=1</a:t>
            </a:r>
            <a:r>
              <a:rPr lang="en-US" sz="1200" dirty="0" smtClean="0"/>
              <a:t> </a:t>
            </a:r>
            <a:endParaRPr lang="he-IL" sz="1200" dirty="0"/>
          </a:p>
        </p:txBody>
      </p:sp>
      <p:pic>
        <p:nvPicPr>
          <p:cNvPr id="6" name="Picture 2"/>
          <p:cNvPicPr>
            <a:picLocks noChangeAspect="1" noChangeArrowheads="1"/>
          </p:cNvPicPr>
          <p:nvPr/>
        </p:nvPicPr>
        <p:blipFill>
          <a:blip r:embed="rId4" cstate="print"/>
          <a:srcRect/>
          <a:stretch>
            <a:fillRect/>
          </a:stretch>
        </p:blipFill>
        <p:spPr bwMode="auto">
          <a:xfrm>
            <a:off x="1475656" y="4149080"/>
            <a:ext cx="6086475" cy="1428750"/>
          </a:xfrm>
          <a:prstGeom prst="rect">
            <a:avLst/>
          </a:prstGeom>
          <a:noFill/>
          <a:ln w="9525">
            <a:noFill/>
            <a:miter lim="800000"/>
            <a:headEnd/>
            <a:tailEnd/>
          </a:ln>
        </p:spPr>
      </p:pic>
      <p:sp>
        <p:nvSpPr>
          <p:cNvPr id="7" name="מלבן 6"/>
          <p:cNvSpPr/>
          <p:nvPr/>
        </p:nvSpPr>
        <p:spPr>
          <a:xfrm>
            <a:off x="1403648" y="5589240"/>
            <a:ext cx="1820796" cy="369332"/>
          </a:xfrm>
          <a:prstGeom prst="rect">
            <a:avLst/>
          </a:prstGeom>
        </p:spPr>
        <p:txBody>
          <a:bodyPr wrap="square">
            <a:spAutoFit/>
          </a:bodyPr>
          <a:lstStyle/>
          <a:p>
            <a:r>
              <a:rPr lang="he-IL" sz="1600" dirty="0" smtClean="0"/>
              <a:t>דבר 18/5/1948</a:t>
            </a:r>
            <a:r>
              <a:rPr lang="he-IL" dirty="0" smtClean="0"/>
              <a:t> </a:t>
            </a:r>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404664"/>
            <a:ext cx="8892480" cy="5232202"/>
          </a:xfrm>
          <a:prstGeom prst="rect">
            <a:avLst/>
          </a:prstGeom>
          <a:noFill/>
        </p:spPr>
        <p:txBody>
          <a:bodyPr wrap="square" rtlCol="1">
            <a:spAutoFit/>
          </a:bodyPr>
          <a:lstStyle/>
          <a:p>
            <a:r>
              <a:rPr lang="he-IL" sz="1600" dirty="0" smtClean="0"/>
              <a:t>ב- 29/5/1948 הורתה מועצת הביטחון של האו"ם על קיום הפסקת-אש בקרבות הניטשים בארץ-ישראל. לפי קביעתה, שום צד מהצדדים הלוחמים לא יוכל להגביר את כוחותיו בעת קיום שביתת-הנשק. ממשלת בריטניה הכריזה על איסור עלייתם של צעירים בגיל הגיוס ממחנות העצורים בקפריסין. הממשלה הזמנית בישראל התנגדה בתוקף להפסקת העלייה של מגורשי קפריסין. התכתבות בין הנציב העליון הבריטי לענייני המחנות, סר </a:t>
            </a:r>
            <a:r>
              <a:rPr lang="he-IL" sz="1600" dirty="0" err="1" smtClean="0"/>
              <a:t>גודפרי</a:t>
            </a:r>
            <a:r>
              <a:rPr lang="he-IL" sz="1600" dirty="0" smtClean="0"/>
              <a:t> </a:t>
            </a:r>
            <a:r>
              <a:rPr lang="he-IL" sz="1600" dirty="0" err="1" smtClean="0"/>
              <a:t>קולינס</a:t>
            </a:r>
            <a:r>
              <a:rPr lang="he-IL" sz="2000" dirty="0" smtClean="0">
                <a:solidFill>
                  <a:srgbClr val="FF0000"/>
                </a:solidFill>
              </a:rPr>
              <a:t>*</a:t>
            </a:r>
            <a:r>
              <a:rPr lang="he-IL" sz="1600" dirty="0" smtClean="0"/>
              <a:t>, לבין נציג הסוכנות היהודית, הרב יעקב </a:t>
            </a:r>
            <a:r>
              <a:rPr lang="he-IL" sz="1600" dirty="0" err="1" smtClean="0"/>
              <a:t>שרייבוים</a:t>
            </a:r>
            <a:r>
              <a:rPr lang="he-IL" sz="1600" dirty="0" smtClean="0"/>
              <a:t>, שופכת אור על בעיה זו.  </a:t>
            </a:r>
          </a:p>
          <a:p>
            <a:r>
              <a:rPr lang="he-IL" sz="1600" dirty="0" smtClean="0"/>
              <a:t>במכתבו מ- 4/6/1948 כתב </a:t>
            </a:r>
            <a:r>
              <a:rPr lang="he-IL" sz="1600" dirty="0" err="1" smtClean="0"/>
              <a:t>קולינס</a:t>
            </a:r>
            <a:r>
              <a:rPr lang="he-IL" sz="1600" dirty="0" smtClean="0"/>
              <a:t>:</a:t>
            </a:r>
          </a:p>
          <a:p>
            <a:r>
              <a:rPr lang="he-IL" sz="1600" dirty="0" smtClean="0"/>
              <a:t>אשמח לדעת למה לא נעשה שום ניסיון לפנות את העולים הבלתי-ליגאליים לפלשתינה בין 21/5/1948 ל-  31/5/1948, כאשר היה אפשר להסיעם בלא כל הגבלה. יתר על כן, מצויים במחנות אנשים, אשר לגביהם אי-אפשר לטעון שהם אנשים לוחמים, ואשר יכלו לנסוע מיד עם מציאת האוניות . . .</a:t>
            </a:r>
          </a:p>
          <a:p>
            <a:r>
              <a:rPr lang="he-IL" sz="1600" dirty="0" smtClean="0"/>
              <a:t>עשרת הימים </a:t>
            </a:r>
            <a:r>
              <a:rPr lang="he-IL" sz="1600" dirty="0" err="1" smtClean="0"/>
              <a:t>שקולינס</a:t>
            </a:r>
            <a:r>
              <a:rPr lang="he-IL" sz="1600" dirty="0" smtClean="0"/>
              <a:t> מדבר עליהם - בין 21 ל- 31 במאי 1948 - הוא הזמן שבין השלמת הסידורים להעלאת המעפילים לבין מועד החלטתה של ממשלת בריטניה לאסור את עליית מעפילי קפריסין בגיל הגיוס.  </a:t>
            </a:r>
          </a:p>
          <a:p>
            <a:r>
              <a:rPr lang="he-IL" sz="1600" dirty="0" smtClean="0"/>
              <a:t>מה קרה בימים אלה ?  </a:t>
            </a:r>
          </a:p>
          <a:p>
            <a:r>
              <a:rPr lang="he-IL" sz="1400" dirty="0" smtClean="0"/>
              <a:t>במשך שנים נהוג היה לחשוב, שהבריטים התירו למעשה את עלייתם של כלואי קפריסין, ורק סיבות הקשורות לממשלת ישראל ולעובדה שבאותם ימים בהם מדובר נערכה פלישת צבאות ערב לארץ, הן שמנעו את הוצאת האנשים בימים האחרונים של מאי 1948.   </a:t>
            </a:r>
          </a:p>
          <a:p>
            <a:r>
              <a:rPr lang="he-IL" sz="1600" dirty="0" smtClean="0"/>
              <a:t>לאחרונה נתבהרו הדברים  והתברר כי לא קשיים שעמדו בפני ממשלת ישראל מנעו את הפעולה, אלא עמדה עיקשת של הבריטים, שנתנו פירוש משלהם להחלטת מועצת הביטחון. </a:t>
            </a:r>
            <a:r>
              <a:rPr lang="he-IL" sz="1600" b="1" dirty="0" smtClean="0">
                <a:cs typeface="+mj-cs"/>
              </a:rPr>
              <a:t>'לממשלה הבריטית היה חשוב להוכיח באותם ימים למדינות ערב, שבריטניה עדיין מעצמה קובעת באזור, למרות הפינוי מארץ-ישראל', </a:t>
            </a:r>
            <a:r>
              <a:rPr lang="he-IL" sz="1600" dirty="0" smtClean="0"/>
              <a:t>כפי שכותב נחום בוגנר במחקרו 'מחנות הגירוש בקפריסין, </a:t>
            </a:r>
            <a:r>
              <a:rPr lang="he-IL" sz="1600" dirty="0" err="1" smtClean="0"/>
              <a:t>1948-1946</a:t>
            </a:r>
            <a:r>
              <a:rPr lang="he-IL" sz="1600" dirty="0" smtClean="0"/>
              <a:t>'. פירוש שרירותי וחד-צדדי זה נועד לשרת את האינטרסים הבריטים והערבים, ולמנוע עלייה יהודית לארץ-ישראל, בעוד שהחלטת מועצת הביטחון רק קראה לממשלות הנוגעות בדבר שלא לגייס גברים בגיל הצבא, אך לא אסרה כניסת גברים בגיל זה לישראל.     </a:t>
            </a:r>
          </a:p>
        </p:txBody>
      </p:sp>
      <p:sp>
        <p:nvSpPr>
          <p:cNvPr id="4" name="TextBox 3"/>
          <p:cNvSpPr txBox="1"/>
          <p:nvPr/>
        </p:nvSpPr>
        <p:spPr>
          <a:xfrm>
            <a:off x="0" y="6309320"/>
            <a:ext cx="8892480" cy="400110"/>
          </a:xfrm>
          <a:prstGeom prst="rect">
            <a:avLst/>
          </a:prstGeom>
          <a:noFill/>
        </p:spPr>
        <p:txBody>
          <a:bodyPr wrap="square" rtlCol="1">
            <a:spAutoFit/>
          </a:bodyPr>
          <a:lstStyle/>
          <a:p>
            <a:r>
              <a:rPr lang="he-IL" sz="2000" dirty="0" smtClean="0">
                <a:solidFill>
                  <a:srgbClr val="FF0000"/>
                </a:solidFill>
              </a:rPr>
              <a:t>*</a:t>
            </a:r>
            <a:r>
              <a:rPr lang="he-IL" sz="1600" dirty="0" smtClean="0"/>
              <a:t> מפקד מחנות הפליטים (הנציב העליון הבריטי לענייני המחנות) סר </a:t>
            </a:r>
            <a:r>
              <a:rPr lang="he-IL" sz="1600" dirty="0" err="1" smtClean="0"/>
              <a:t>גודפרי</a:t>
            </a:r>
            <a:r>
              <a:rPr lang="he-IL" sz="1600" dirty="0" smtClean="0"/>
              <a:t> </a:t>
            </a:r>
            <a:r>
              <a:rPr lang="he-IL" sz="1600" dirty="0" err="1" smtClean="0"/>
              <a:t>קולינס</a:t>
            </a:r>
            <a:r>
              <a:rPr lang="he-IL" sz="1600" dirty="0" smtClean="0"/>
              <a:t> </a:t>
            </a:r>
            <a:r>
              <a:rPr lang="en-US" sz="1600" dirty="0" smtClean="0"/>
              <a:t>Sir Godfrey Collins</a:t>
            </a:r>
            <a:endParaRPr lang="he-IL"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188640"/>
            <a:ext cx="8892480" cy="3970318"/>
          </a:xfrm>
          <a:prstGeom prst="rect">
            <a:avLst/>
          </a:prstGeom>
          <a:noFill/>
        </p:spPr>
        <p:txBody>
          <a:bodyPr wrap="square" rtlCol="1">
            <a:spAutoFit/>
          </a:bodyPr>
          <a:lstStyle/>
          <a:p>
            <a:r>
              <a:rPr lang="he-IL" sz="1600" dirty="0" smtClean="0"/>
              <a:t>בתשובתו מ- 6 ביוני 1948 מחה הרב </a:t>
            </a:r>
            <a:r>
              <a:rPr lang="he-IL" sz="1600" dirty="0" err="1" smtClean="0"/>
              <a:t>שרייבוים</a:t>
            </a:r>
            <a:r>
              <a:rPr lang="he-IL" sz="1600" dirty="0" smtClean="0"/>
              <a:t> על עצם השימוש במונח 'עולים בלתי-ליגאליים', בעת שמדינת ישראל ביטלה את כל חוקי ההגירה הבריטיים, והסביר את הסיבות שמנעו את הפלגתם של כל מעפילי קפריסין עד 31 במאי 1948:    </a:t>
            </a:r>
            <a:endParaRPr lang="he-IL" sz="1200" dirty="0" smtClean="0"/>
          </a:p>
          <a:p>
            <a:r>
              <a:rPr lang="he-IL" sz="1600" dirty="0" smtClean="0"/>
              <a:t>הסידורים הפורמאליים (הרישום והכנת דגל), שהיו כרוכים בהכנת האוניות, הושלמו רק ב- 21/5/1948.</a:t>
            </a:r>
          </a:p>
          <a:p>
            <a:r>
              <a:rPr lang="he-IL" sz="1600" dirty="0" smtClean="0"/>
              <a:t> </a:t>
            </a:r>
          </a:p>
          <a:p>
            <a:r>
              <a:rPr lang="he-IL" sz="1600" dirty="0" smtClean="0"/>
              <a:t>המצרים איימו להפציץ את האוניות, וממשלת בריטניה סירבה לתת להן ליווי. כן היו על האוניות תנאים סניטאריים לקויים.</a:t>
            </a:r>
          </a:p>
          <a:p>
            <a:r>
              <a:rPr lang="he-IL" sz="1600" dirty="0" smtClean="0"/>
              <a:t> </a:t>
            </a:r>
          </a:p>
          <a:p>
            <a:r>
              <a:rPr lang="he-IL" sz="1600" dirty="0" smtClean="0"/>
              <a:t>השלטונות הבריטיים בארץ-ישראל סירבו להתיר לאוניות שעמדו להביא את העולים לעגון בנמל חיפה, שהוא הנמל היחיד המתאים </a:t>
            </a:r>
            <a:r>
              <a:rPr lang="he-IL" sz="1400" dirty="0" smtClean="0"/>
              <a:t>[באותו זמן] </a:t>
            </a:r>
            <a:r>
              <a:rPr lang="he-IL" sz="1600" dirty="0" smtClean="0"/>
              <a:t>לעגינת אוניות מסוג זה.</a:t>
            </a:r>
          </a:p>
          <a:p>
            <a:r>
              <a:rPr lang="he-IL" sz="1600" dirty="0" smtClean="0"/>
              <a:t> </a:t>
            </a:r>
          </a:p>
          <a:p>
            <a:r>
              <a:rPr lang="he-IL" sz="1600" dirty="0" smtClean="0"/>
              <a:t>את פעולת החיטוי של האוניות היה צריך לבצע בקפריסין, בשל האיסור לעשות זאת בחיפה.</a:t>
            </a:r>
          </a:p>
          <a:p>
            <a:r>
              <a:rPr lang="he-IL" sz="1600" dirty="0" smtClean="0"/>
              <a:t> </a:t>
            </a:r>
          </a:p>
          <a:p>
            <a:r>
              <a:rPr lang="he-IL" sz="1600" dirty="0" smtClean="0"/>
              <a:t>המעפילים עדיין מסרבים לעלות לפי הכללים הסלקטיביים שקבעה ממשלת בריטניה, ועל כן עליו לחכות להוראות הממונים עליו.   </a:t>
            </a:r>
          </a:p>
          <a:p>
            <a:r>
              <a:rPr lang="he-IL" sz="1200" dirty="0" smtClean="0"/>
              <a:t> </a:t>
            </a:r>
            <a:endParaRPr lang="he-IL" sz="1200" dirty="0"/>
          </a:p>
        </p:txBody>
      </p:sp>
      <p:pic>
        <p:nvPicPr>
          <p:cNvPr id="4" name="תמונה 3" descr="הרב  שריבום.jpg"/>
          <p:cNvPicPr>
            <a:picLocks noChangeAspect="1"/>
          </p:cNvPicPr>
          <p:nvPr/>
        </p:nvPicPr>
        <p:blipFill>
          <a:blip r:embed="rId3" cstate="print"/>
          <a:stretch>
            <a:fillRect/>
          </a:stretch>
        </p:blipFill>
        <p:spPr>
          <a:xfrm>
            <a:off x="0" y="3780284"/>
            <a:ext cx="2717983" cy="3077716"/>
          </a:xfrm>
          <a:prstGeom prst="rect">
            <a:avLst/>
          </a:prstGeom>
        </p:spPr>
      </p:pic>
      <p:pic>
        <p:nvPicPr>
          <p:cNvPr id="5" name="תמונה 4" descr="הרב שריבוים 1.jpg"/>
          <p:cNvPicPr>
            <a:picLocks noChangeAspect="1"/>
          </p:cNvPicPr>
          <p:nvPr/>
        </p:nvPicPr>
        <p:blipFill>
          <a:blip r:embed="rId4" cstate="print"/>
          <a:stretch>
            <a:fillRect/>
          </a:stretch>
        </p:blipFill>
        <p:spPr>
          <a:xfrm>
            <a:off x="5454565" y="3933056"/>
            <a:ext cx="3689435" cy="2803971"/>
          </a:xfrm>
          <a:prstGeom prst="rect">
            <a:avLst/>
          </a:prstGeom>
        </p:spPr>
      </p:pic>
      <p:sp>
        <p:nvSpPr>
          <p:cNvPr id="6" name="מלבן 5"/>
          <p:cNvSpPr/>
          <p:nvPr/>
        </p:nvSpPr>
        <p:spPr>
          <a:xfrm>
            <a:off x="3491880" y="5949280"/>
            <a:ext cx="1933542" cy="584775"/>
          </a:xfrm>
          <a:prstGeom prst="rect">
            <a:avLst/>
          </a:prstGeom>
        </p:spPr>
        <p:txBody>
          <a:bodyPr wrap="none">
            <a:spAutoFit/>
          </a:bodyPr>
          <a:lstStyle/>
          <a:p>
            <a:r>
              <a:rPr lang="he-IL" sz="1600" dirty="0" smtClean="0"/>
              <a:t>הרב שריבוים </a:t>
            </a:r>
          </a:p>
          <a:p>
            <a:r>
              <a:rPr lang="he-IL" sz="1600" dirty="0" smtClean="0"/>
              <a:t>מקור: מכון ז'בוטינסקי </a:t>
            </a:r>
            <a:endParaRPr lang="he-IL"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0" y="188640"/>
            <a:ext cx="8927976" cy="5509200"/>
          </a:xfrm>
          <a:prstGeom prst="rect">
            <a:avLst/>
          </a:prstGeom>
          <a:noFill/>
        </p:spPr>
        <p:txBody>
          <a:bodyPr wrap="square" rtlCol="1">
            <a:spAutoFit/>
          </a:bodyPr>
          <a:lstStyle/>
          <a:p>
            <a:r>
              <a:rPr lang="he-IL" sz="1600" b="1" u="sng" dirty="0" smtClean="0"/>
              <a:t>מדוע לא הוצאו המעפילים?</a:t>
            </a:r>
            <a:endParaRPr lang="he-IL" sz="1600" b="1" dirty="0" smtClean="0"/>
          </a:p>
          <a:p>
            <a:r>
              <a:rPr lang="he-IL" sz="1600" dirty="0" smtClean="0"/>
              <a:t>תשובתו של הרב </a:t>
            </a:r>
            <a:r>
              <a:rPr lang="he-IL" sz="1600" dirty="0" err="1" smtClean="0"/>
              <a:t>שרייבוים</a:t>
            </a:r>
            <a:r>
              <a:rPr lang="he-IL" sz="1600" dirty="0" smtClean="0"/>
              <a:t> מתארת את המציאות כפי שראה אותה, אך דומה שיש בה רק מענה חלקי למה שאירע</a:t>
            </a:r>
            <a:r>
              <a:rPr lang="en-US" sz="1600" dirty="0" smtClean="0"/>
              <a:t>;</a:t>
            </a:r>
            <a:r>
              <a:rPr lang="he-IL" sz="1600" dirty="0" smtClean="0"/>
              <a:t>  והשאלה נותרת בעינה: מדוע לא הזדרזה ממשלת ישראל והעלתה את כל מעפילי קפריסין, בימים הראשונים שלאחר קום המדינה?</a:t>
            </a:r>
          </a:p>
          <a:p>
            <a:r>
              <a:rPr lang="he-IL" sz="1600" dirty="0" smtClean="0"/>
              <a:t>התשובות הן אלה :</a:t>
            </a:r>
          </a:p>
          <a:p>
            <a:r>
              <a:rPr lang="he-IL" sz="1600" dirty="0" smtClean="0"/>
              <a:t>א. בשבוע הראשון ובשבוע השני לאחר קום המדינה נערכו בירורים והכנות להעלאת מגורשי קפריסין. דובר על העברתם בספינות קטנות ועל הטסתם במטוסים. בעוד הדיונים מתקיימים, הודיעו הבריטים על איסור העלייה מקפריסין.</a:t>
            </a:r>
          </a:p>
          <a:p>
            <a:r>
              <a:rPr lang="he-IL" sz="1600" dirty="0" smtClean="0"/>
              <a:t>ב. התעוררו קשיים גם בנושא אבטחת הספינות, שנועדו להעלות את מגורשי קפריסין. חיל-הים דרש לציידו בתותחים ובליווי של מטוס סיור, ודרישתו נענתה בשלילה. בימי המערכה הקשה בשדות הקרב והמחסור בנשק ובמטוסים, לא היתה אפשרות להיענות לדרישות אלה.</a:t>
            </a:r>
          </a:p>
          <a:p>
            <a:r>
              <a:rPr lang="he-IL" sz="1600" dirty="0" smtClean="0"/>
              <a:t>ג. פניית הסוכנות היהודית לבריטים שיבטיחו הגנה נאותה לספינות </a:t>
            </a:r>
            <a:r>
              <a:rPr lang="he-IL" sz="1600" dirty="0" err="1" smtClean="0"/>
              <a:t>ה'פאנים</a:t>
            </a:r>
            <a:r>
              <a:rPr lang="he-IL" sz="1600" dirty="0" smtClean="0"/>
              <a:t>' שעמדו להוביל את העולים מקפריסין לארץ - נענתה בשלילה. הטענה היהודית היתה, שהבריטים הם שהעבירו את המעפילים מחיפה לקפריסין, לכן מוטלת עליהם האחריות גם להחזירם לחיפה. ללא הגנה כזו חששו הגורמים הישראלים המטפלים בנושא להוציא אלפי מעפילים ללב ים.</a:t>
            </a:r>
          </a:p>
          <a:p>
            <a:r>
              <a:rPr lang="he-IL" sz="1600" dirty="0" smtClean="0"/>
              <a:t>כך קרה, שעל אלפים ממגורשי קפריסין בגיל הגיוס נגזרו עוד שמונה חודשי מעצר בין גדרות התיל. ב- 6 ביוני 1948 הם הכריזו על שביתת רעב, במחאה על כליאתם גם אחרי קום המדינה, בלא בסיס חוקי לכך. בתזכיר שהגישו לנציג ישראל באו"ם, אבא אבן, נאמר:</a:t>
            </a:r>
          </a:p>
          <a:p>
            <a:r>
              <a:rPr lang="he-IL" sz="1600" b="1" dirty="0" smtClean="0">
                <a:cs typeface="+mj-cs"/>
              </a:rPr>
              <a:t>ביום 15 במאי הודיעו השלטונות הבריטיים, שאנו חופשיים לנסוע לארץ-ישראל; </a:t>
            </a:r>
          </a:p>
          <a:p>
            <a:r>
              <a:rPr lang="he-IL" sz="1600" b="1" dirty="0" smtClean="0">
                <a:cs typeface="+mj-cs"/>
              </a:rPr>
              <a:t>כשהחל המשא-ומתן בדבר שביתת-נשק בארץ והתעוררה תקווה שנוכל לנסוע בשלום למולדתנו, </a:t>
            </a:r>
          </a:p>
          <a:p>
            <a:r>
              <a:rPr lang="he-IL" sz="1600" b="1" dirty="0" smtClean="0">
                <a:cs typeface="+mj-cs"/>
              </a:rPr>
              <a:t>מיהרו הבריטים לבטל את זכותו של כל איש מגיל 17 עד 46 לצאת מן המחנות...</a:t>
            </a:r>
            <a:br>
              <a:rPr lang="he-IL" sz="1600" b="1" dirty="0" smtClean="0">
                <a:cs typeface="+mj-cs"/>
              </a:rPr>
            </a:br>
            <a:r>
              <a:rPr lang="he-IL" sz="1600" b="1" dirty="0" smtClean="0">
                <a:cs typeface="+mj-cs"/>
              </a:rPr>
              <a:t>אנו לא נשתף פעולה עוד בביצוע תוכנית זדונית זו.     </a:t>
            </a:r>
          </a:p>
        </p:txBody>
      </p:sp>
      <p:pic>
        <p:nvPicPr>
          <p:cNvPr id="5" name="תמונה 4" descr="אבן, אבא.jpg"/>
          <p:cNvPicPr>
            <a:picLocks noChangeAspect="1"/>
          </p:cNvPicPr>
          <p:nvPr/>
        </p:nvPicPr>
        <p:blipFill>
          <a:blip r:embed="rId3" cstate="print"/>
          <a:stretch>
            <a:fillRect/>
          </a:stretch>
        </p:blipFill>
        <p:spPr>
          <a:xfrm>
            <a:off x="107504" y="4487910"/>
            <a:ext cx="1587308" cy="2370090"/>
          </a:xfrm>
          <a:prstGeom prst="rect">
            <a:avLst/>
          </a:prstGeom>
        </p:spPr>
      </p:pic>
      <p:sp>
        <p:nvSpPr>
          <p:cNvPr id="6" name="TextBox 5"/>
          <p:cNvSpPr txBox="1"/>
          <p:nvPr/>
        </p:nvSpPr>
        <p:spPr>
          <a:xfrm>
            <a:off x="1619672" y="6093296"/>
            <a:ext cx="936104" cy="338554"/>
          </a:xfrm>
          <a:prstGeom prst="rect">
            <a:avLst/>
          </a:prstGeom>
          <a:noFill/>
        </p:spPr>
        <p:txBody>
          <a:bodyPr wrap="square" rtlCol="1">
            <a:spAutoFit/>
          </a:bodyPr>
          <a:lstStyle/>
          <a:p>
            <a:r>
              <a:rPr lang="he-IL" sz="1600" dirty="0" smtClean="0"/>
              <a:t>אבא אבן </a:t>
            </a:r>
            <a:endParaRPr lang="he-IL" sz="1600" dirty="0"/>
          </a:p>
        </p:txBody>
      </p:sp>
      <p:sp>
        <p:nvSpPr>
          <p:cNvPr id="7" name="חץ שמאלה 6"/>
          <p:cNvSpPr/>
          <p:nvPr/>
        </p:nvSpPr>
        <p:spPr>
          <a:xfrm>
            <a:off x="2987824" y="6309320"/>
            <a:ext cx="611560" cy="340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88640"/>
            <a:ext cx="8820472" cy="4031873"/>
          </a:xfrm>
          <a:prstGeom prst="rect">
            <a:avLst/>
          </a:prstGeom>
          <a:noFill/>
        </p:spPr>
        <p:txBody>
          <a:bodyPr wrap="square" rtlCol="1">
            <a:spAutoFit/>
          </a:bodyPr>
          <a:lstStyle/>
          <a:p>
            <a:r>
              <a:rPr lang="he-IL" sz="1600" dirty="0" smtClean="0"/>
              <a:t>ההפוגה בקרבות בארץ-ישראל נכנסה לתוקפה ב- 11/6/1948. </a:t>
            </a:r>
          </a:p>
          <a:p>
            <a:r>
              <a:rPr lang="he-IL" sz="1600" dirty="0" smtClean="0"/>
              <a:t>האוניות 'עצמאות' </a:t>
            </a:r>
            <a:r>
              <a:rPr lang="he-IL" sz="1600" dirty="0" err="1" smtClean="0"/>
              <a:t>ו'קיבוץ</a:t>
            </a:r>
            <a:r>
              <a:rPr lang="he-IL" sz="1600" dirty="0" smtClean="0"/>
              <a:t> גלויות', שנועדו להסעת המעפילים הכלואים, עגנו באותו זמן בקפריסין. הן הפליגו לחופי הארץ, להשלמת סידורים רשמיים, רק ב- 18/6/1948, בעת שנמל חיפה היה עוד בפיקוח בריטי. </a:t>
            </a:r>
          </a:p>
          <a:p>
            <a:r>
              <a:rPr lang="he-IL" sz="1600" dirty="0" smtClean="0"/>
              <a:t>רק כעבור 10 ימים, ב- 28/6/1948, משהונף כבר דגל ישראל - התאפשרה כניסתן לנמל. כעבור ימים אחדים הגיעו לקפריסין שתי הספינות כדי ליטול עמן מעפילים.</a:t>
            </a:r>
          </a:p>
          <a:p>
            <a:r>
              <a:rPr lang="he-IL" sz="1600" dirty="0" smtClean="0"/>
              <a:t>ממשלת ישראל החליטה להעמיד במבחן את הבריטים, ולפנות מהמחנות עולים מבלי להתחשב בגילם. עם הספינות הגיע משקיף של האו"ם, והוא פעל ברוח הבטחה שנתן המתווך </a:t>
            </a:r>
            <a:r>
              <a:rPr lang="he-IL" sz="1600" dirty="0" err="1" smtClean="0"/>
              <a:t>ברנאדוט</a:t>
            </a:r>
            <a:r>
              <a:rPr lang="he-IL" sz="1600" dirty="0" smtClean="0"/>
              <a:t> לשר החוץ שרת, לפיה יהיה היחס לעלייה מקפריסין דומה לעלייה מארצות אחרות, כלומר לא תהיה הפרדה מבחינת גיל. בוגנר מספר, כי כשהחלו המעפילים לעלות לאוניות, לא הסכים המשקיף להפריד בין עולים בגיל הגיוס לשאר המעפילים. הבריטים היו במבוכה. ההוראות שלהם היו שיש לאפשר אך ורק יציאה של עולים שלא בגיל הגיוס. משקיף האו"ם התקשר </a:t>
            </a:r>
            <a:r>
              <a:rPr lang="he-IL" sz="1600" dirty="0" err="1" smtClean="0"/>
              <a:t>לברנאדוט</a:t>
            </a:r>
            <a:r>
              <a:rPr lang="he-IL" sz="1600" dirty="0" smtClean="0"/>
              <a:t> וקיבל הוראה כי את ההפרדה יש לעשות רק בארץ. הבריטים לא נסוגו מעמדתם ועתה הוברר כי מבחינתם לא הוראת המתווך קובעת, אלא זו של הממשלה הבריטית, וזו החליטה למנוע יציאה של אנשים בגיל הצבא.</a:t>
            </a:r>
          </a:p>
          <a:p>
            <a:r>
              <a:rPr lang="he-IL" sz="1600" dirty="0" smtClean="0"/>
              <a:t>בימים 8-4 ביולי 1948 הפליגו לארץ 9,830 מעפילים. המשך העלייה נעשה בקצב איטי יותר, ועד סוף ספטמבר עלו בסך הכול כ- 12,000 מגורשים, ביניהם מאות צעירים בגיל הגיוס. במחנות נותרו במועד זה 7,000 גברים, ועוד כ- 3,000 נשים (רבות מהן בהריון) וילדים.   </a:t>
            </a:r>
            <a:endParaRPr lang="he-IL" sz="1600" dirty="0"/>
          </a:p>
        </p:txBody>
      </p:sp>
      <p:pic>
        <p:nvPicPr>
          <p:cNvPr id="3" name="תמונה 2" descr="בארנדוט.jpg"/>
          <p:cNvPicPr>
            <a:picLocks noChangeAspect="1"/>
          </p:cNvPicPr>
          <p:nvPr/>
        </p:nvPicPr>
        <p:blipFill>
          <a:blip r:embed="rId3" cstate="print"/>
          <a:stretch>
            <a:fillRect/>
          </a:stretch>
        </p:blipFill>
        <p:spPr>
          <a:xfrm>
            <a:off x="7164288" y="4221087"/>
            <a:ext cx="1688976" cy="2364565"/>
          </a:xfrm>
          <a:prstGeom prst="rect">
            <a:avLst/>
          </a:prstGeom>
        </p:spPr>
      </p:pic>
      <p:sp>
        <p:nvSpPr>
          <p:cNvPr id="4" name="TextBox 3"/>
          <p:cNvSpPr txBox="1"/>
          <p:nvPr/>
        </p:nvSpPr>
        <p:spPr>
          <a:xfrm>
            <a:off x="5076056" y="5877272"/>
            <a:ext cx="2088232" cy="584775"/>
          </a:xfrm>
          <a:prstGeom prst="rect">
            <a:avLst/>
          </a:prstGeom>
          <a:noFill/>
        </p:spPr>
        <p:txBody>
          <a:bodyPr wrap="square" rtlCol="1">
            <a:spAutoFit/>
          </a:bodyPr>
          <a:lstStyle/>
          <a:p>
            <a:r>
              <a:rPr lang="he-IL" sz="1600" dirty="0" smtClean="0"/>
              <a:t>הרוזן פולקה</a:t>
            </a:r>
            <a:r>
              <a:rPr lang="he-IL" sz="1600" b="1" dirty="0" smtClean="0"/>
              <a:t> </a:t>
            </a:r>
            <a:r>
              <a:rPr lang="he-IL" sz="1600" dirty="0" smtClean="0"/>
              <a:t> </a:t>
            </a:r>
            <a:r>
              <a:rPr lang="he-IL" sz="1600" dirty="0" err="1" smtClean="0"/>
              <a:t>ברנאדוט</a:t>
            </a:r>
            <a:r>
              <a:rPr lang="he-IL" sz="1600" dirty="0" smtClean="0"/>
              <a:t> </a:t>
            </a:r>
          </a:p>
          <a:p>
            <a:r>
              <a:rPr lang="en-US" sz="1600" dirty="0" err="1" smtClean="0"/>
              <a:t>Folke</a:t>
            </a:r>
            <a:r>
              <a:rPr lang="en-US" sz="1600" dirty="0" smtClean="0"/>
              <a:t> Bernadotte</a:t>
            </a:r>
            <a:r>
              <a:rPr lang="he-IL" sz="1600" dirty="0" smtClean="0"/>
              <a:t> </a:t>
            </a:r>
            <a:endParaRPr lang="he-IL" sz="1600" dirty="0"/>
          </a:p>
        </p:txBody>
      </p:sp>
      <p:pic>
        <p:nvPicPr>
          <p:cNvPr id="5" name="תמונה 4" descr="ברנאדוט ומשה שרת.jpg"/>
          <p:cNvPicPr>
            <a:picLocks noChangeAspect="1"/>
          </p:cNvPicPr>
          <p:nvPr/>
        </p:nvPicPr>
        <p:blipFill>
          <a:blip r:embed="rId4" cstate="print"/>
          <a:stretch>
            <a:fillRect/>
          </a:stretch>
        </p:blipFill>
        <p:spPr>
          <a:xfrm>
            <a:off x="0" y="4005064"/>
            <a:ext cx="3739616" cy="2736304"/>
          </a:xfrm>
          <a:prstGeom prst="rect">
            <a:avLst/>
          </a:prstGeom>
        </p:spPr>
      </p:pic>
      <p:sp>
        <p:nvSpPr>
          <p:cNvPr id="6" name="TextBox 5"/>
          <p:cNvSpPr txBox="1"/>
          <p:nvPr/>
        </p:nvSpPr>
        <p:spPr>
          <a:xfrm>
            <a:off x="3635896" y="5157192"/>
            <a:ext cx="1872208" cy="338554"/>
          </a:xfrm>
          <a:prstGeom prst="rect">
            <a:avLst/>
          </a:prstGeom>
          <a:noFill/>
        </p:spPr>
        <p:txBody>
          <a:bodyPr wrap="square" rtlCol="1">
            <a:spAutoFit/>
          </a:bodyPr>
          <a:lstStyle/>
          <a:p>
            <a:r>
              <a:rPr lang="he-IL" sz="1600" dirty="0" err="1" smtClean="0"/>
              <a:t>ברנאדוט</a:t>
            </a:r>
            <a:r>
              <a:rPr lang="he-IL" sz="1600" dirty="0" smtClean="0"/>
              <a:t> ומשה שרת </a:t>
            </a:r>
            <a:endParaRPr lang="he-IL"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683568" y="4725144"/>
            <a:ext cx="2215670" cy="830997"/>
          </a:xfrm>
          <a:prstGeom prst="rect">
            <a:avLst/>
          </a:prstGeom>
        </p:spPr>
        <p:txBody>
          <a:bodyPr wrap="none">
            <a:spAutoFit/>
          </a:bodyPr>
          <a:lstStyle/>
          <a:p>
            <a:r>
              <a:rPr lang="he-IL" sz="1600" dirty="0" smtClean="0"/>
              <a:t>יושם קץ לחרפת קפריסין  </a:t>
            </a:r>
          </a:p>
          <a:p>
            <a:r>
              <a:rPr lang="he-IL" sz="1600" dirty="0" smtClean="0"/>
              <a:t>תנועת החרות </a:t>
            </a:r>
          </a:p>
          <a:p>
            <a:r>
              <a:rPr lang="he-IL" sz="1600" smtClean="0"/>
              <a:t>12/9/1948 </a:t>
            </a:r>
            <a:endParaRPr lang="he-IL" sz="1600" dirty="0"/>
          </a:p>
        </p:txBody>
      </p:sp>
      <p:pic>
        <p:nvPicPr>
          <p:cNvPr id="4" name="תמונה 3" descr="יושם קץ לחרפת קפריסין 1-1.jpg"/>
          <p:cNvPicPr>
            <a:picLocks noChangeAspect="1"/>
          </p:cNvPicPr>
          <p:nvPr/>
        </p:nvPicPr>
        <p:blipFill>
          <a:blip r:embed="rId3" cstate="print"/>
          <a:stretch>
            <a:fillRect/>
          </a:stretch>
        </p:blipFill>
        <p:spPr>
          <a:xfrm>
            <a:off x="3203848" y="0"/>
            <a:ext cx="5203508"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שחרור קפריסין - אלתרמן 12.jpg"/>
          <p:cNvPicPr>
            <a:picLocks noChangeAspect="1"/>
          </p:cNvPicPr>
          <p:nvPr/>
        </p:nvPicPr>
        <p:blipFill>
          <a:blip r:embed="rId2" cstate="print"/>
          <a:stretch>
            <a:fillRect/>
          </a:stretch>
        </p:blipFill>
        <p:spPr>
          <a:xfrm>
            <a:off x="1043608" y="2420888"/>
            <a:ext cx="2448272" cy="4244340"/>
          </a:xfrm>
          <a:prstGeom prst="rect">
            <a:avLst/>
          </a:prstGeom>
        </p:spPr>
      </p:pic>
      <p:pic>
        <p:nvPicPr>
          <p:cNvPr id="4" name="תמונה 3" descr="שחרור קפריסין - אלתרמן 11.jpg"/>
          <p:cNvPicPr>
            <a:picLocks noChangeAspect="1"/>
          </p:cNvPicPr>
          <p:nvPr/>
        </p:nvPicPr>
        <p:blipFill>
          <a:blip r:embed="rId3" cstate="print"/>
          <a:stretch>
            <a:fillRect/>
          </a:stretch>
        </p:blipFill>
        <p:spPr>
          <a:xfrm>
            <a:off x="3707904" y="548680"/>
            <a:ext cx="2329433" cy="5887470"/>
          </a:xfrm>
          <a:prstGeom prst="rect">
            <a:avLst/>
          </a:prstGeom>
        </p:spPr>
      </p:pic>
      <p:pic>
        <p:nvPicPr>
          <p:cNvPr id="5" name="תמונה 4" descr="שחרור קפריסין - אלתרמן 10-1.jpg"/>
          <p:cNvPicPr>
            <a:picLocks noChangeAspect="1"/>
          </p:cNvPicPr>
          <p:nvPr/>
        </p:nvPicPr>
        <p:blipFill>
          <a:blip r:embed="rId4" cstate="print"/>
          <a:stretch>
            <a:fillRect/>
          </a:stretch>
        </p:blipFill>
        <p:spPr>
          <a:xfrm>
            <a:off x="6372200" y="116632"/>
            <a:ext cx="2216274" cy="6247782"/>
          </a:xfrm>
          <a:prstGeom prst="rect">
            <a:avLst/>
          </a:prstGeom>
        </p:spPr>
      </p:pic>
      <p:sp>
        <p:nvSpPr>
          <p:cNvPr id="6" name="TextBox 5"/>
          <p:cNvSpPr txBox="1"/>
          <p:nvPr/>
        </p:nvSpPr>
        <p:spPr>
          <a:xfrm>
            <a:off x="323528" y="260648"/>
            <a:ext cx="1872208" cy="1569660"/>
          </a:xfrm>
          <a:prstGeom prst="rect">
            <a:avLst/>
          </a:prstGeom>
          <a:noFill/>
        </p:spPr>
        <p:txBody>
          <a:bodyPr wrap="square" rtlCol="1">
            <a:spAutoFit/>
          </a:bodyPr>
          <a:lstStyle/>
          <a:p>
            <a:r>
              <a:rPr lang="he-IL" sz="1600" dirty="0" smtClean="0"/>
              <a:t>שחרור קפריסין </a:t>
            </a:r>
          </a:p>
          <a:p>
            <a:r>
              <a:rPr lang="he-IL" sz="1600" dirty="0" smtClean="0"/>
              <a:t>נתן אלתרמן </a:t>
            </a:r>
          </a:p>
          <a:p>
            <a:r>
              <a:rPr lang="he-IL" sz="1600" dirty="0" smtClean="0"/>
              <a:t>הטור השביעי </a:t>
            </a:r>
          </a:p>
          <a:p>
            <a:r>
              <a:rPr lang="he-IL" sz="1600" dirty="0" smtClean="0"/>
              <a:t>21/1/1949 </a:t>
            </a:r>
          </a:p>
          <a:p>
            <a:r>
              <a:rPr lang="he-IL" sz="1600" dirty="0" smtClean="0"/>
              <a:t>כ' בטבת תש"ט </a:t>
            </a:r>
          </a:p>
          <a:p>
            <a:r>
              <a:rPr lang="he-IL" sz="1600" dirty="0" smtClean="0"/>
              <a:t>עתון: דבר </a:t>
            </a:r>
            <a:endParaRPr lang="he-IL" sz="1600" dirty="0"/>
          </a:p>
        </p:txBody>
      </p:sp>
      <p:pic>
        <p:nvPicPr>
          <p:cNvPr id="8" name="תמונה 7" descr="musical-notes 1.jpg"/>
          <p:cNvPicPr>
            <a:picLocks noChangeAspect="1"/>
          </p:cNvPicPr>
          <p:nvPr/>
        </p:nvPicPr>
        <p:blipFill>
          <a:blip r:embed="rId5" cstate="print"/>
          <a:stretch>
            <a:fillRect/>
          </a:stretch>
        </p:blipFill>
        <p:spPr>
          <a:xfrm>
            <a:off x="4283968" y="0"/>
            <a:ext cx="1187624" cy="4478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260648"/>
            <a:ext cx="8892480" cy="5262979"/>
          </a:xfrm>
          <a:prstGeom prst="rect">
            <a:avLst/>
          </a:prstGeom>
          <a:noFill/>
        </p:spPr>
        <p:txBody>
          <a:bodyPr wrap="square" rtlCol="1">
            <a:spAutoFit/>
          </a:bodyPr>
          <a:lstStyle/>
          <a:p>
            <a:r>
              <a:rPr lang="he-IL" sz="1600" b="1" u="sng" dirty="0" smtClean="0"/>
              <a:t>הליך פינוי המחנות          </a:t>
            </a:r>
          </a:p>
          <a:p>
            <a:r>
              <a:rPr lang="he-IL" sz="1600" dirty="0" smtClean="0"/>
              <a:t> </a:t>
            </a:r>
          </a:p>
          <a:p>
            <a:r>
              <a:rPr lang="he-IL" sz="1600" dirty="0" smtClean="0"/>
              <a:t>עם ההכרזה על הקמת מדינת ישראל במאי 1948 היו במחנות קפריסין כ- 24,000 מעפילים שהיו משוכנעים כי תוך ימים ספורים תבואנה ספינות שתקחנה אותם לישראל. הסוכנות היהודית ביצעה הכנות לקליטת העולים, ולאור סירוב הבריטים להביא את העצורים באוניות בריטיות, היה על הסוכנות לארגן אוניות להבאת העולים. </a:t>
            </a:r>
          </a:p>
          <a:p>
            <a:r>
              <a:rPr lang="he-IL" sz="1600" dirty="0" smtClean="0"/>
              <a:t>אולם, משעברו שבועיים והעלייה לא החלה, פנו עצורי קפריסין לאו"ם בדרישה ללחוץ על בריטניה לשחררם וקיימו שביתת רעב של יום אחד. לבסוף החלה העלייה מקפריסין בתחילת יולי 1948. שתי אוניות גדולות, "עצמאות" ו"קיבוץ גלויות", הביאו מקפריסין מעל ל- 4100 עולים, אולם על מנת שלא לסייע לישראל במלחמת העצמאות, אסרו הבריטים על עליית הגברים בגילאי גיוס, 18-45. בין השלטונות הבריטים לבין העצורים התנהל מאבק סביב הדרישה לאפשר עליית אבותיהם של 170 תינוקות יחד עם התינוקות. למרות הסירוב הראשוני של הבריטים, העלייה אושרה לבסוף.</a:t>
            </a:r>
          </a:p>
          <a:p>
            <a:r>
              <a:rPr lang="he-IL" sz="1600" dirty="0" smtClean="0"/>
              <a:t>במחנות בקפריסין נותרו בסוף יולי כ- 11,000 עולים שלא הורשו לעלות. המתווך פולקה </a:t>
            </a:r>
            <a:r>
              <a:rPr lang="he-IL" sz="1600" dirty="0" err="1" smtClean="0"/>
              <a:t>ברנדוט</a:t>
            </a:r>
            <a:r>
              <a:rPr lang="he-IL" sz="1600" dirty="0" smtClean="0"/>
              <a:t> הציע בתחילת אוגוסט 1948 שישראל תקלוט 100,000 פליטים פלסטיניים והוא ישפיע על בריטניה לשחרר את עצורי קפריסין. העצורים פנו לדעת הקהל בישראל ובעולם, איימו בשביתת רעב ופנו לערכאות משפטיות. ב- 17/9/1948 פורסם בקפריסין חוק חדש שנועד להכשיר את המשך החזקת העצורים במחנות. בדצמבר 1948 הוסכם על מתן רשות ל-300 בחורי ישיבה לעלות לישראל, אולם הדבר התעכב בגלל רצונם של הבריטים להיות בטוחים שאכן בחורי הישיבה לא יתגייסו לצבא. בסוף דצמבר 1948 הגישו עצורי קפריסין תביעת </a:t>
            </a:r>
            <a:r>
              <a:rPr lang="he-IL" sz="1600" dirty="0" err="1" smtClean="0"/>
              <a:t>הביאס</a:t>
            </a:r>
            <a:r>
              <a:rPr lang="he-IL" sz="1600" dirty="0" smtClean="0"/>
              <a:t> קורפוס כנגד השלטונות. בסוף ינואר 1949, במקביל להכרה הבריטית במדינת ישראל, שוחררו שארית עצורי קפריסין והועלו לישראל.</a:t>
            </a:r>
          </a:p>
          <a:p>
            <a:r>
              <a:rPr lang="he-IL" sz="1600" dirty="0" smtClean="0"/>
              <a:t>בפברואר 1949 הסתיים באופן רשמי פינוי המחנות שבקפריסין וזה היה גם המועד בו עזבו אחרוני השליחים הארץ-ישראלים, אם כי היו משפחות ובודדים שהתעכבו, בעיקר בשל סיבות בריאותיות או בגלל שהיו להם תינוקות רכים, עד נובמבר 1949.</a:t>
            </a:r>
            <a:endParaRPr lang="he-IL" sz="1600" dirty="0"/>
          </a:p>
        </p:txBody>
      </p:sp>
      <p:sp>
        <p:nvSpPr>
          <p:cNvPr id="3" name="TextBox 2"/>
          <p:cNvSpPr txBox="1"/>
          <p:nvPr/>
        </p:nvSpPr>
        <p:spPr>
          <a:xfrm>
            <a:off x="0" y="6309320"/>
            <a:ext cx="8964488" cy="400110"/>
          </a:xfrm>
          <a:prstGeom prst="rect">
            <a:avLst/>
          </a:prstGeom>
          <a:noFill/>
        </p:spPr>
        <p:txBody>
          <a:bodyPr wrap="square" rtlCol="1">
            <a:spAutoFit/>
          </a:bodyPr>
          <a:lstStyle/>
          <a:p>
            <a:pPr algn="l" rtl="0"/>
            <a:r>
              <a:rPr lang="en-US" sz="1000" dirty="0" smtClean="0">
                <a:hlinkClick r:id="rId3"/>
              </a:rPr>
              <a:t>https://he.wikipedia.org/wiki/%D7%9E%D7%97%D7%A0%D7%95%D7%AA_%D7%94%D7%9E%D7%A2%D7%A6%D7%A8_%D7%91%D7%A7%D7%A4%D7%A8%D7%99%D7%A1%D7%99%D7%9F</a:t>
            </a:r>
            <a:r>
              <a:rPr lang="en-US" sz="1000" dirty="0" smtClean="0"/>
              <a:t>     </a:t>
            </a:r>
            <a:endParaRPr lang="he-IL"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2" descr="image"/>
          <p:cNvPicPr>
            <a:picLocks noChangeAspect="1" noChangeArrowheads="1"/>
          </p:cNvPicPr>
          <p:nvPr/>
        </p:nvPicPr>
        <p:blipFill>
          <a:blip r:embed="rId3" cstate="print"/>
          <a:srcRect/>
          <a:stretch>
            <a:fillRect/>
          </a:stretch>
        </p:blipFill>
        <p:spPr bwMode="auto">
          <a:xfrm>
            <a:off x="1547664" y="404664"/>
            <a:ext cx="5867400" cy="409575"/>
          </a:xfrm>
          <a:prstGeom prst="rect">
            <a:avLst/>
          </a:prstGeom>
          <a:noFill/>
        </p:spPr>
      </p:pic>
      <p:pic>
        <p:nvPicPr>
          <p:cNvPr id="3" name="Picture 4" descr="image"/>
          <p:cNvPicPr>
            <a:picLocks noChangeAspect="1" noChangeArrowheads="1"/>
          </p:cNvPicPr>
          <p:nvPr/>
        </p:nvPicPr>
        <p:blipFill>
          <a:blip r:embed="rId4" cstate="print"/>
          <a:srcRect/>
          <a:stretch>
            <a:fillRect/>
          </a:stretch>
        </p:blipFill>
        <p:spPr bwMode="auto">
          <a:xfrm>
            <a:off x="6156176" y="908720"/>
            <a:ext cx="2327523" cy="4386036"/>
          </a:xfrm>
          <a:prstGeom prst="rect">
            <a:avLst/>
          </a:prstGeom>
          <a:noFill/>
        </p:spPr>
      </p:pic>
      <p:pic>
        <p:nvPicPr>
          <p:cNvPr id="4" name="Picture 6" descr="image"/>
          <p:cNvPicPr>
            <a:picLocks noChangeAspect="1" noChangeArrowheads="1"/>
          </p:cNvPicPr>
          <p:nvPr/>
        </p:nvPicPr>
        <p:blipFill>
          <a:blip r:embed="rId5" cstate="print"/>
          <a:srcRect/>
          <a:stretch>
            <a:fillRect/>
          </a:stretch>
        </p:blipFill>
        <p:spPr bwMode="auto">
          <a:xfrm>
            <a:off x="3131840" y="908720"/>
            <a:ext cx="2490589" cy="4398801"/>
          </a:xfrm>
          <a:prstGeom prst="rect">
            <a:avLst/>
          </a:prstGeom>
          <a:noFill/>
        </p:spPr>
      </p:pic>
      <p:pic>
        <p:nvPicPr>
          <p:cNvPr id="5" name="Picture 9"/>
          <p:cNvPicPr>
            <a:picLocks noChangeAspect="1" noChangeArrowheads="1"/>
          </p:cNvPicPr>
          <p:nvPr/>
        </p:nvPicPr>
        <p:blipFill>
          <a:blip r:embed="rId6" cstate="print"/>
          <a:srcRect/>
          <a:stretch>
            <a:fillRect/>
          </a:stretch>
        </p:blipFill>
        <p:spPr bwMode="auto">
          <a:xfrm>
            <a:off x="323528" y="980728"/>
            <a:ext cx="2390006" cy="965659"/>
          </a:xfrm>
          <a:prstGeom prst="rect">
            <a:avLst/>
          </a:prstGeom>
          <a:noFill/>
          <a:ln w="9525">
            <a:noFill/>
            <a:miter lim="800000"/>
            <a:headEnd/>
            <a:tailEnd/>
          </a:ln>
        </p:spPr>
      </p:pic>
      <p:sp>
        <p:nvSpPr>
          <p:cNvPr id="6" name="מלבן 5"/>
          <p:cNvSpPr/>
          <p:nvPr/>
        </p:nvSpPr>
        <p:spPr>
          <a:xfrm>
            <a:off x="827584" y="4941168"/>
            <a:ext cx="1645001" cy="338554"/>
          </a:xfrm>
          <a:prstGeom prst="rect">
            <a:avLst/>
          </a:prstGeom>
        </p:spPr>
        <p:txBody>
          <a:bodyPr wrap="none">
            <a:spAutoFit/>
          </a:bodyPr>
          <a:lstStyle/>
          <a:p>
            <a:r>
              <a:rPr lang="he-IL" sz="1600" dirty="0" smtClean="0"/>
              <a:t>דבר, 18/05/1948</a:t>
            </a:r>
            <a:endParaRPr lang="he-IL"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עזיבה 1-1 - הארכיון הציוני.jpg"/>
          <p:cNvPicPr>
            <a:picLocks noChangeAspect="1"/>
          </p:cNvPicPr>
          <p:nvPr/>
        </p:nvPicPr>
        <p:blipFill>
          <a:blip r:embed="rId3" cstate="print"/>
          <a:stretch>
            <a:fillRect/>
          </a:stretch>
        </p:blipFill>
        <p:spPr>
          <a:xfrm>
            <a:off x="4932040" y="260648"/>
            <a:ext cx="3744416" cy="5616624"/>
          </a:xfrm>
          <a:prstGeom prst="rect">
            <a:avLst/>
          </a:prstGeom>
        </p:spPr>
      </p:pic>
      <p:sp>
        <p:nvSpPr>
          <p:cNvPr id="3" name="TextBox 2"/>
          <p:cNvSpPr txBox="1"/>
          <p:nvPr/>
        </p:nvSpPr>
        <p:spPr>
          <a:xfrm>
            <a:off x="6012160" y="5877272"/>
            <a:ext cx="1800200" cy="830997"/>
          </a:xfrm>
          <a:prstGeom prst="rect">
            <a:avLst/>
          </a:prstGeom>
          <a:noFill/>
        </p:spPr>
        <p:txBody>
          <a:bodyPr wrap="square" rtlCol="1">
            <a:spAutoFit/>
          </a:bodyPr>
          <a:lstStyle/>
          <a:p>
            <a:r>
              <a:rPr lang="he-IL" sz="1600" dirty="0" smtClean="0"/>
              <a:t>עזיבת מחנה מעצר </a:t>
            </a:r>
          </a:p>
          <a:p>
            <a:r>
              <a:rPr lang="he-IL" sz="1600" dirty="0" smtClean="0"/>
              <a:t>לקראת עליה לאניה </a:t>
            </a:r>
          </a:p>
          <a:p>
            <a:r>
              <a:rPr lang="he-IL" sz="1600" dirty="0" smtClean="0"/>
              <a:t>לישראל </a:t>
            </a:r>
            <a:endParaRPr lang="he-IL" sz="1600" dirty="0"/>
          </a:p>
        </p:txBody>
      </p:sp>
      <p:sp>
        <p:nvSpPr>
          <p:cNvPr id="5" name="TextBox 4"/>
          <p:cNvSpPr txBox="1"/>
          <p:nvPr/>
        </p:nvSpPr>
        <p:spPr>
          <a:xfrm>
            <a:off x="4139952" y="6453336"/>
            <a:ext cx="1080120" cy="276999"/>
          </a:xfrm>
          <a:prstGeom prst="rect">
            <a:avLst/>
          </a:prstGeom>
          <a:noFill/>
        </p:spPr>
        <p:txBody>
          <a:bodyPr wrap="square" rtlCol="1">
            <a:spAutoFit/>
          </a:bodyPr>
          <a:lstStyle/>
          <a:p>
            <a:r>
              <a:rPr lang="he-IL" sz="1200" dirty="0" smtClean="0"/>
              <a:t>ארכיון הג'וינט </a:t>
            </a:r>
            <a:endParaRPr lang="he-IL" sz="1200" dirty="0"/>
          </a:p>
        </p:txBody>
      </p:sp>
      <p:pic>
        <p:nvPicPr>
          <p:cNvPr id="6" name="תמונה 5" descr="NY_33893_dt1-.jpg"/>
          <p:cNvPicPr>
            <a:picLocks noChangeAspect="1"/>
          </p:cNvPicPr>
          <p:nvPr/>
        </p:nvPicPr>
        <p:blipFill>
          <a:blip r:embed="rId4" cstate="print"/>
          <a:stretch>
            <a:fillRect/>
          </a:stretch>
        </p:blipFill>
        <p:spPr>
          <a:xfrm>
            <a:off x="611560" y="260648"/>
            <a:ext cx="3744416" cy="5616624"/>
          </a:xfrm>
          <a:prstGeom prst="rect">
            <a:avLst/>
          </a:prstGeom>
        </p:spPr>
      </p:pic>
      <p:sp>
        <p:nvSpPr>
          <p:cNvPr id="7" name="TextBox 6"/>
          <p:cNvSpPr txBox="1"/>
          <p:nvPr/>
        </p:nvSpPr>
        <p:spPr>
          <a:xfrm>
            <a:off x="1187624" y="5877272"/>
            <a:ext cx="2736304" cy="830997"/>
          </a:xfrm>
          <a:prstGeom prst="rect">
            <a:avLst/>
          </a:prstGeom>
          <a:noFill/>
        </p:spPr>
        <p:txBody>
          <a:bodyPr wrap="square" rtlCol="1">
            <a:spAutoFit/>
          </a:bodyPr>
          <a:lstStyle/>
          <a:p>
            <a:pPr algn="ctr"/>
            <a:r>
              <a:rPr lang="he-IL" sz="1600" dirty="0" smtClean="0"/>
              <a:t>אם וילדה לפני העליה לאניה  </a:t>
            </a:r>
          </a:p>
          <a:p>
            <a:pPr algn="ctr"/>
            <a:r>
              <a:rPr lang="en-US" sz="1600" dirty="0" smtClean="0"/>
              <a:t>SS Pan Crescent  </a:t>
            </a:r>
          </a:p>
          <a:p>
            <a:pPr algn="ctr"/>
            <a:r>
              <a:rPr lang="he-IL" sz="1600" dirty="0" smtClean="0"/>
              <a:t>שתקח אותם מקפריסין לישראל </a:t>
            </a:r>
            <a:endParaRPr lang="he-IL"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Peretz_Weinreich  רישום מאת פרץ ויינריך.jpg"/>
          <p:cNvPicPr>
            <a:picLocks noChangeAspect="1"/>
          </p:cNvPicPr>
          <p:nvPr/>
        </p:nvPicPr>
        <p:blipFill>
          <a:blip r:embed="rId2" cstate="print"/>
          <a:stretch>
            <a:fillRect/>
          </a:stretch>
        </p:blipFill>
        <p:spPr>
          <a:xfrm>
            <a:off x="395536" y="404664"/>
            <a:ext cx="8375576" cy="5391777"/>
          </a:xfrm>
          <a:prstGeom prst="rect">
            <a:avLst/>
          </a:prstGeom>
        </p:spPr>
      </p:pic>
      <p:sp>
        <p:nvSpPr>
          <p:cNvPr id="4" name="TextBox 3"/>
          <p:cNvSpPr txBox="1"/>
          <p:nvPr/>
        </p:nvSpPr>
        <p:spPr>
          <a:xfrm>
            <a:off x="2123728" y="6093296"/>
            <a:ext cx="4752528" cy="338554"/>
          </a:xfrm>
          <a:prstGeom prst="rect">
            <a:avLst/>
          </a:prstGeom>
          <a:noFill/>
        </p:spPr>
        <p:txBody>
          <a:bodyPr wrap="square" rtlCol="1">
            <a:spAutoFit/>
          </a:bodyPr>
          <a:lstStyle/>
          <a:p>
            <a:pPr algn="ctr"/>
            <a:r>
              <a:rPr lang="he-IL" sz="1600" dirty="0" smtClean="0"/>
              <a:t>רישום מאת פרץ </a:t>
            </a:r>
            <a:r>
              <a:rPr lang="he-IL" sz="1600" dirty="0" err="1" smtClean="0"/>
              <a:t>ויינריך</a:t>
            </a:r>
            <a:r>
              <a:rPr lang="he-IL" sz="1600" dirty="0" smtClean="0"/>
              <a:t>  </a:t>
            </a:r>
            <a:r>
              <a:rPr lang="en-US" sz="1600" dirty="0" err="1" smtClean="0"/>
              <a:t>Peretz_Weinreich</a:t>
            </a:r>
            <a:r>
              <a:rPr lang="he-IL" sz="1600" dirty="0" smtClean="0"/>
              <a:t>   </a:t>
            </a:r>
            <a:endParaRPr lang="he-IL"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NY_33899_dt1 1.jpg"/>
          <p:cNvPicPr>
            <a:picLocks noChangeAspect="1"/>
          </p:cNvPicPr>
          <p:nvPr/>
        </p:nvPicPr>
        <p:blipFill>
          <a:blip r:embed="rId3" cstate="print"/>
          <a:stretch>
            <a:fillRect/>
          </a:stretch>
        </p:blipFill>
        <p:spPr>
          <a:xfrm>
            <a:off x="1547664" y="980728"/>
            <a:ext cx="6096000" cy="4064000"/>
          </a:xfrm>
          <a:prstGeom prst="rect">
            <a:avLst/>
          </a:prstGeom>
        </p:spPr>
      </p:pic>
      <p:sp>
        <p:nvSpPr>
          <p:cNvPr id="3" name="TextBox 2"/>
          <p:cNvSpPr txBox="1"/>
          <p:nvPr/>
        </p:nvSpPr>
        <p:spPr>
          <a:xfrm>
            <a:off x="3131840" y="5157192"/>
            <a:ext cx="2736304" cy="584775"/>
          </a:xfrm>
          <a:prstGeom prst="rect">
            <a:avLst/>
          </a:prstGeom>
          <a:noFill/>
        </p:spPr>
        <p:txBody>
          <a:bodyPr wrap="square" rtlCol="1">
            <a:spAutoFit/>
          </a:bodyPr>
          <a:lstStyle/>
          <a:p>
            <a:pPr algn="ctr"/>
            <a:r>
              <a:rPr lang="he-IL" sz="1600" dirty="0" smtClean="0"/>
              <a:t>חייל בריטי עוזר לקשישה  </a:t>
            </a:r>
          </a:p>
          <a:p>
            <a:pPr algn="ctr"/>
            <a:r>
              <a:rPr lang="he-IL" sz="1600" dirty="0" smtClean="0"/>
              <a:t>עזיבת מחנה לעליה לישראל </a:t>
            </a:r>
            <a:endParaRPr lang="he-IL" sz="1600" dirty="0"/>
          </a:p>
        </p:txBody>
      </p:sp>
      <p:sp>
        <p:nvSpPr>
          <p:cNvPr id="4" name="TextBox 3"/>
          <p:cNvSpPr txBox="1"/>
          <p:nvPr/>
        </p:nvSpPr>
        <p:spPr>
          <a:xfrm>
            <a:off x="1547664" y="5373216"/>
            <a:ext cx="1152128" cy="276999"/>
          </a:xfrm>
          <a:prstGeom prst="rect">
            <a:avLst/>
          </a:prstGeom>
          <a:noFill/>
        </p:spPr>
        <p:txBody>
          <a:bodyPr wrap="square" rtlCol="1">
            <a:spAutoFit/>
          </a:bodyPr>
          <a:lstStyle/>
          <a:p>
            <a:r>
              <a:rPr lang="he-IL" sz="1200" dirty="0" smtClean="0"/>
              <a:t>ארכיון הג'וינט </a:t>
            </a:r>
            <a:endParaRPr lang="he-IL"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NY_33898_dt1 1.jpg"/>
          <p:cNvPicPr>
            <a:picLocks noChangeAspect="1"/>
          </p:cNvPicPr>
          <p:nvPr/>
        </p:nvPicPr>
        <p:blipFill>
          <a:blip r:embed="rId3" cstate="print"/>
          <a:stretch>
            <a:fillRect/>
          </a:stretch>
        </p:blipFill>
        <p:spPr>
          <a:xfrm>
            <a:off x="4860032" y="188640"/>
            <a:ext cx="4064000" cy="6096000"/>
          </a:xfrm>
          <a:prstGeom prst="rect">
            <a:avLst/>
          </a:prstGeom>
        </p:spPr>
      </p:pic>
      <p:sp>
        <p:nvSpPr>
          <p:cNvPr id="3" name="TextBox 2"/>
          <p:cNvSpPr txBox="1"/>
          <p:nvPr/>
        </p:nvSpPr>
        <p:spPr>
          <a:xfrm>
            <a:off x="6444208" y="6309320"/>
            <a:ext cx="1224136" cy="276999"/>
          </a:xfrm>
          <a:prstGeom prst="rect">
            <a:avLst/>
          </a:prstGeom>
          <a:noFill/>
        </p:spPr>
        <p:txBody>
          <a:bodyPr wrap="square" rtlCol="1">
            <a:spAutoFit/>
          </a:bodyPr>
          <a:lstStyle/>
          <a:p>
            <a:r>
              <a:rPr lang="he-IL" sz="1200" dirty="0" smtClean="0"/>
              <a:t>ארכיון הג'וינט </a:t>
            </a:r>
            <a:endParaRPr lang="he-IL" sz="1200" dirty="0"/>
          </a:p>
        </p:txBody>
      </p:sp>
      <p:pic>
        <p:nvPicPr>
          <p:cNvPr id="4" name="תמונה 3" descr="פליטים אחרונים עוזבים את המחנות בקפריסין, 1949.jpg"/>
          <p:cNvPicPr>
            <a:picLocks noChangeAspect="1"/>
          </p:cNvPicPr>
          <p:nvPr/>
        </p:nvPicPr>
        <p:blipFill>
          <a:blip r:embed="rId4" cstate="print"/>
          <a:stretch>
            <a:fillRect/>
          </a:stretch>
        </p:blipFill>
        <p:spPr>
          <a:xfrm>
            <a:off x="1" y="764704"/>
            <a:ext cx="4572000" cy="3036094"/>
          </a:xfrm>
          <a:prstGeom prst="rect">
            <a:avLst/>
          </a:prstGeom>
        </p:spPr>
      </p:pic>
      <p:sp>
        <p:nvSpPr>
          <p:cNvPr id="5" name="מלבן 4"/>
          <p:cNvSpPr/>
          <p:nvPr/>
        </p:nvSpPr>
        <p:spPr>
          <a:xfrm>
            <a:off x="179512" y="3789040"/>
            <a:ext cx="4355976" cy="338554"/>
          </a:xfrm>
          <a:prstGeom prst="rect">
            <a:avLst/>
          </a:prstGeom>
        </p:spPr>
        <p:txBody>
          <a:bodyPr wrap="square">
            <a:spAutoFit/>
          </a:bodyPr>
          <a:lstStyle/>
          <a:p>
            <a:pPr algn="ctr"/>
            <a:r>
              <a:rPr lang="he-IL" sz="1600" dirty="0" smtClean="0"/>
              <a:t>פליטים אחרונים עוזבים את המחנות בקפריסין, 1949</a:t>
            </a:r>
            <a:endParaRPr lang="he-IL" sz="1600" dirty="0"/>
          </a:p>
        </p:txBody>
      </p:sp>
      <p:sp>
        <p:nvSpPr>
          <p:cNvPr id="6" name="TextBox 5"/>
          <p:cNvSpPr txBox="1"/>
          <p:nvPr/>
        </p:nvSpPr>
        <p:spPr>
          <a:xfrm>
            <a:off x="251520" y="4077072"/>
            <a:ext cx="1584176" cy="276999"/>
          </a:xfrm>
          <a:prstGeom prst="rect">
            <a:avLst/>
          </a:prstGeom>
          <a:noFill/>
        </p:spPr>
        <p:txBody>
          <a:bodyPr wrap="square" rtlCol="1">
            <a:spAutoFit/>
          </a:bodyPr>
          <a:lstStyle/>
          <a:p>
            <a:r>
              <a:rPr lang="he-IL" sz="1200" dirty="0" smtClean="0"/>
              <a:t>מקור: הארכיון הציוני </a:t>
            </a:r>
            <a:endParaRPr lang="he-IL"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NY_33900_dt1 1.jpg"/>
          <p:cNvPicPr>
            <a:picLocks noChangeAspect="1"/>
          </p:cNvPicPr>
          <p:nvPr/>
        </p:nvPicPr>
        <p:blipFill>
          <a:blip r:embed="rId3" cstate="print"/>
          <a:stretch>
            <a:fillRect/>
          </a:stretch>
        </p:blipFill>
        <p:spPr>
          <a:xfrm>
            <a:off x="1524000" y="1397000"/>
            <a:ext cx="6096000" cy="4064000"/>
          </a:xfrm>
          <a:prstGeom prst="rect">
            <a:avLst/>
          </a:prstGeom>
        </p:spPr>
      </p:pic>
      <p:sp>
        <p:nvSpPr>
          <p:cNvPr id="3" name="TextBox 2"/>
          <p:cNvSpPr txBox="1"/>
          <p:nvPr/>
        </p:nvSpPr>
        <p:spPr>
          <a:xfrm>
            <a:off x="2339752" y="5661248"/>
            <a:ext cx="4392488" cy="338554"/>
          </a:xfrm>
          <a:prstGeom prst="rect">
            <a:avLst/>
          </a:prstGeom>
          <a:noFill/>
        </p:spPr>
        <p:txBody>
          <a:bodyPr wrap="square" rtlCol="1">
            <a:spAutoFit/>
          </a:bodyPr>
          <a:lstStyle/>
          <a:p>
            <a:pPr algn="ctr"/>
            <a:r>
              <a:rPr lang="he-IL" sz="1600" dirty="0" smtClean="0"/>
              <a:t>ליד הרציף בדרך לישראל </a:t>
            </a:r>
            <a:endParaRPr lang="he-IL" sz="1600" dirty="0"/>
          </a:p>
        </p:txBody>
      </p:sp>
      <p:sp>
        <p:nvSpPr>
          <p:cNvPr id="4" name="TextBox 3"/>
          <p:cNvSpPr txBox="1"/>
          <p:nvPr/>
        </p:nvSpPr>
        <p:spPr>
          <a:xfrm>
            <a:off x="1475656" y="5805264"/>
            <a:ext cx="1224136" cy="276999"/>
          </a:xfrm>
          <a:prstGeom prst="rect">
            <a:avLst/>
          </a:prstGeom>
          <a:noFill/>
        </p:spPr>
        <p:txBody>
          <a:bodyPr wrap="square" rtlCol="1">
            <a:spAutoFit/>
          </a:bodyPr>
          <a:lstStyle/>
          <a:p>
            <a:r>
              <a:rPr lang="he-IL" sz="1200" dirty="0" smtClean="0"/>
              <a:t>ארכיון הג'וינט </a:t>
            </a:r>
            <a:endParaRPr lang="he-IL"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116632"/>
            <a:ext cx="8712968" cy="1569660"/>
          </a:xfrm>
          <a:prstGeom prst="rect">
            <a:avLst/>
          </a:prstGeom>
          <a:noFill/>
        </p:spPr>
        <p:txBody>
          <a:bodyPr wrap="square" rtlCol="1">
            <a:spAutoFit/>
          </a:bodyPr>
          <a:lstStyle/>
          <a:p>
            <a:r>
              <a:rPr lang="he-IL" sz="1600" b="1" u="sng" dirty="0" smtClean="0"/>
              <a:t>מבצע 'פדות'</a:t>
            </a:r>
            <a:endParaRPr lang="he-IL" sz="1600" b="1" dirty="0" smtClean="0"/>
          </a:p>
          <a:p>
            <a:r>
              <a:rPr lang="he-IL" sz="1600" dirty="0" smtClean="0"/>
              <a:t>עתה נעשו הכנות מזורזות לחיסול מחנות קפריסין. המבצע קיבל את השם 'פדות', ובין 24/1/1949 – 10/2/1949 העבירו האוניות 'גלילה' </a:t>
            </a:r>
            <a:r>
              <a:rPr lang="he-IL" sz="1600" dirty="0" err="1" smtClean="0"/>
              <a:t>ו'עצמאות</a:t>
            </a:r>
            <a:r>
              <a:rPr lang="he-IL" sz="1600" dirty="0" smtClean="0"/>
              <a:t>' את המעפילים הכלואים ארצה, בשש הפלגות.</a:t>
            </a:r>
          </a:p>
          <a:p>
            <a:r>
              <a:rPr lang="he-IL" sz="1600" dirty="0" smtClean="0"/>
              <a:t>ב- 10/2/1949 עזב אחרון הגולים, פנחס רייכמן, את המחנה, ופרשת 'מחנה קפריסין' הגיעה לקצה. </a:t>
            </a:r>
          </a:p>
          <a:p>
            <a:r>
              <a:rPr lang="he-IL" sz="1600" dirty="0" smtClean="0"/>
              <a:t>מחנות קפריסין זכורים כפרק בתולדות ההעפלה. פחות זכור האקורד המסיים והצורם של החזקת המעפילים הצעירים במעצר, על סף המולדת, בחודשי המדינה הראשונים.  </a:t>
            </a:r>
            <a:endParaRPr lang="he-IL" sz="1600" dirty="0"/>
          </a:p>
        </p:txBody>
      </p:sp>
      <p:pic>
        <p:nvPicPr>
          <p:cNvPr id="6" name="תמונה 5" descr="האנייה   גלילה.jpg"/>
          <p:cNvPicPr>
            <a:picLocks noChangeAspect="1"/>
          </p:cNvPicPr>
          <p:nvPr/>
        </p:nvPicPr>
        <p:blipFill>
          <a:blip r:embed="rId3" cstate="print"/>
          <a:stretch>
            <a:fillRect/>
          </a:stretch>
        </p:blipFill>
        <p:spPr>
          <a:xfrm>
            <a:off x="4946709" y="2204864"/>
            <a:ext cx="4197291" cy="2664296"/>
          </a:xfrm>
          <a:prstGeom prst="rect">
            <a:avLst/>
          </a:prstGeom>
        </p:spPr>
      </p:pic>
      <p:pic>
        <p:nvPicPr>
          <p:cNvPr id="7" name="תמונה 6" descr="אניה עצמאות.jpg"/>
          <p:cNvPicPr>
            <a:picLocks noChangeAspect="1"/>
          </p:cNvPicPr>
          <p:nvPr/>
        </p:nvPicPr>
        <p:blipFill>
          <a:blip r:embed="rId4" cstate="print"/>
          <a:stretch>
            <a:fillRect/>
          </a:stretch>
        </p:blipFill>
        <p:spPr>
          <a:xfrm>
            <a:off x="179512" y="4437112"/>
            <a:ext cx="4708728" cy="2319741"/>
          </a:xfrm>
          <a:prstGeom prst="rect">
            <a:avLst/>
          </a:prstGeom>
        </p:spPr>
      </p:pic>
      <p:sp>
        <p:nvSpPr>
          <p:cNvPr id="8" name="מלבן 7"/>
          <p:cNvSpPr/>
          <p:nvPr/>
        </p:nvSpPr>
        <p:spPr>
          <a:xfrm>
            <a:off x="7596336" y="4869160"/>
            <a:ext cx="1359668" cy="338554"/>
          </a:xfrm>
          <a:prstGeom prst="rect">
            <a:avLst/>
          </a:prstGeom>
        </p:spPr>
        <p:txBody>
          <a:bodyPr wrap="none">
            <a:spAutoFit/>
          </a:bodyPr>
          <a:lstStyle/>
          <a:p>
            <a:r>
              <a:rPr lang="he-IL" sz="1600" dirty="0" smtClean="0"/>
              <a:t>האנייה 'גלילה' </a:t>
            </a:r>
            <a:endParaRPr lang="he-IL" sz="1600" dirty="0"/>
          </a:p>
        </p:txBody>
      </p:sp>
      <p:pic>
        <p:nvPicPr>
          <p:cNvPr id="9" name="תמונה 8" descr="עצמאות - אוסף מיתר.jpg"/>
          <p:cNvPicPr>
            <a:picLocks noChangeAspect="1"/>
          </p:cNvPicPr>
          <p:nvPr/>
        </p:nvPicPr>
        <p:blipFill>
          <a:blip r:embed="rId5" cstate="print"/>
          <a:stretch>
            <a:fillRect/>
          </a:stretch>
        </p:blipFill>
        <p:spPr>
          <a:xfrm>
            <a:off x="0" y="1340768"/>
            <a:ext cx="2767298" cy="3600400"/>
          </a:xfrm>
          <a:prstGeom prst="rect">
            <a:avLst/>
          </a:prstGeom>
        </p:spPr>
      </p:pic>
      <p:sp>
        <p:nvSpPr>
          <p:cNvPr id="10" name="מלבן 9"/>
          <p:cNvSpPr/>
          <p:nvPr/>
        </p:nvSpPr>
        <p:spPr>
          <a:xfrm>
            <a:off x="4860032" y="6237312"/>
            <a:ext cx="1484702" cy="338554"/>
          </a:xfrm>
          <a:prstGeom prst="rect">
            <a:avLst/>
          </a:prstGeom>
        </p:spPr>
        <p:txBody>
          <a:bodyPr wrap="none">
            <a:spAutoFit/>
          </a:bodyPr>
          <a:lstStyle/>
          <a:p>
            <a:r>
              <a:rPr lang="he-IL" sz="1600" dirty="0" smtClean="0"/>
              <a:t>האנייה 'עצמאות'</a:t>
            </a:r>
            <a:endParaRPr lang="he-IL" sz="1600" dirty="0"/>
          </a:p>
        </p:txBody>
      </p:sp>
      <p:sp>
        <p:nvSpPr>
          <p:cNvPr id="4" name="מלבן 3"/>
          <p:cNvSpPr/>
          <p:nvPr/>
        </p:nvSpPr>
        <p:spPr>
          <a:xfrm>
            <a:off x="0" y="1484784"/>
            <a:ext cx="1542409" cy="523220"/>
          </a:xfrm>
          <a:prstGeom prst="rect">
            <a:avLst/>
          </a:prstGeom>
        </p:spPr>
        <p:txBody>
          <a:bodyPr wrap="none">
            <a:spAutoFit/>
          </a:bodyPr>
          <a:lstStyle/>
          <a:p>
            <a:r>
              <a:rPr lang="he-IL" sz="1600" dirty="0" smtClean="0"/>
              <a:t>האנייה 'עצמאות' </a:t>
            </a:r>
          </a:p>
          <a:p>
            <a:r>
              <a:rPr lang="he-IL" sz="1200" dirty="0" smtClean="0"/>
              <a:t>אוסף מיתר </a:t>
            </a:r>
            <a:endParaRPr lang="he-IL"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1547664" y="6021288"/>
            <a:ext cx="4572000" cy="584775"/>
          </a:xfrm>
          <a:prstGeom prst="rect">
            <a:avLst/>
          </a:prstGeom>
        </p:spPr>
        <p:txBody>
          <a:bodyPr wrap="square">
            <a:spAutoFit/>
          </a:bodyPr>
          <a:lstStyle/>
          <a:p>
            <a:pPr algn="ctr"/>
            <a:r>
              <a:rPr lang="he-IL" sz="1600" dirty="0" smtClean="0"/>
              <a:t>קבלת פנים חגיגית בנמל חיפה </a:t>
            </a:r>
          </a:p>
          <a:p>
            <a:pPr algn="ctr"/>
            <a:r>
              <a:rPr lang="he-IL" sz="1600" dirty="0" smtClean="0"/>
              <a:t>לאחרוני המשוחררים ממחנות המעצר בקפריסין</a:t>
            </a:r>
            <a:endParaRPr lang="he-IL" sz="1600" dirty="0"/>
          </a:p>
        </p:txBody>
      </p:sp>
      <p:pic>
        <p:nvPicPr>
          <p:cNvPr id="3" name="תמונה 2" descr="קבלת פנים חגיגית בנמל חיפה לאחרוני המשוחררים   ממחנות המעצר בקפריסין.jpg"/>
          <p:cNvPicPr>
            <a:picLocks noChangeAspect="1"/>
          </p:cNvPicPr>
          <p:nvPr/>
        </p:nvPicPr>
        <p:blipFill>
          <a:blip r:embed="rId3" cstate="print"/>
          <a:stretch>
            <a:fillRect/>
          </a:stretch>
        </p:blipFill>
        <p:spPr>
          <a:xfrm>
            <a:off x="0" y="692696"/>
            <a:ext cx="7350754" cy="5242817"/>
          </a:xfrm>
          <a:prstGeom prst="rect">
            <a:avLst/>
          </a:prstGeom>
        </p:spPr>
      </p:pic>
      <p:sp>
        <p:nvSpPr>
          <p:cNvPr id="4" name="TextBox 3"/>
          <p:cNvSpPr txBox="1"/>
          <p:nvPr/>
        </p:nvSpPr>
        <p:spPr>
          <a:xfrm>
            <a:off x="179512" y="6453336"/>
            <a:ext cx="1008112" cy="276999"/>
          </a:xfrm>
          <a:prstGeom prst="rect">
            <a:avLst/>
          </a:prstGeom>
          <a:noFill/>
        </p:spPr>
        <p:txBody>
          <a:bodyPr wrap="square" rtlCol="1">
            <a:spAutoFit/>
          </a:bodyPr>
          <a:lstStyle/>
          <a:p>
            <a:r>
              <a:rPr lang="he-IL" sz="1200" dirty="0" smtClean="0"/>
              <a:t>אתר </a:t>
            </a:r>
            <a:r>
              <a:rPr lang="he-IL" sz="1200" dirty="0" err="1" smtClean="0"/>
              <a:t>הפלי"ם</a:t>
            </a:r>
            <a:endParaRPr lang="he-IL" sz="1200" dirty="0"/>
          </a:p>
        </p:txBody>
      </p:sp>
      <p:pic>
        <p:nvPicPr>
          <p:cNvPr id="5" name="תמונה 4" descr="דאר עברי.jpg"/>
          <p:cNvPicPr>
            <a:picLocks noChangeAspect="1"/>
          </p:cNvPicPr>
          <p:nvPr/>
        </p:nvPicPr>
        <p:blipFill>
          <a:blip r:embed="rId4" cstate="print"/>
          <a:stretch>
            <a:fillRect/>
          </a:stretch>
        </p:blipFill>
        <p:spPr>
          <a:xfrm>
            <a:off x="5148064" y="116632"/>
            <a:ext cx="3829701" cy="2353447"/>
          </a:xfrm>
          <a:prstGeom prst="rect">
            <a:avLst/>
          </a:prstGeom>
        </p:spPr>
      </p:pic>
      <p:sp>
        <p:nvSpPr>
          <p:cNvPr id="7" name="מלבן 6"/>
          <p:cNvSpPr/>
          <p:nvPr/>
        </p:nvSpPr>
        <p:spPr>
          <a:xfrm>
            <a:off x="6228184" y="3717032"/>
            <a:ext cx="3707904" cy="1384995"/>
          </a:xfrm>
          <a:prstGeom prst="rect">
            <a:avLst/>
          </a:prstGeom>
          <a:scene3d>
            <a:camera prst="orthographicFront">
              <a:rot lat="0" lon="0" rev="4800000"/>
            </a:camera>
            <a:lightRig rig="threePt" dir="t"/>
          </a:scene3d>
        </p:spPr>
        <p:txBody>
          <a:bodyPr wrap="square">
            <a:spAutoFit/>
          </a:bodyPr>
          <a:lstStyle/>
          <a:p>
            <a:r>
              <a:rPr lang="he-IL" sz="1400" dirty="0" smtClean="0"/>
              <a:t>מעטפה </a:t>
            </a:r>
          </a:p>
          <a:p>
            <a:r>
              <a:rPr lang="he-IL" sz="1400" dirty="0" smtClean="0"/>
              <a:t>נושאית אחד מבולי "דאר עברי" </a:t>
            </a:r>
          </a:p>
          <a:p>
            <a:r>
              <a:rPr lang="he-IL" sz="1400" dirty="0" smtClean="0"/>
              <a:t>(הבולים הראשונים של המדינה), </a:t>
            </a:r>
          </a:p>
          <a:p>
            <a:r>
              <a:rPr lang="he-IL" sz="1400" dirty="0" smtClean="0"/>
              <a:t>מציינת את חיסול מחנות המעצר בקפריסין וחזרתם של המעפילים לישראל </a:t>
            </a:r>
          </a:p>
          <a:p>
            <a:r>
              <a:rPr lang="he-IL" sz="1400" dirty="0" smtClean="0"/>
              <a:t>1949</a:t>
            </a:r>
            <a:endParaRPr lang="he-IL"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The last group 10-2-1949.jpg"/>
          <p:cNvPicPr>
            <a:picLocks noChangeAspect="1"/>
          </p:cNvPicPr>
          <p:nvPr/>
        </p:nvPicPr>
        <p:blipFill>
          <a:blip r:embed="rId3" cstate="print"/>
          <a:stretch>
            <a:fillRect/>
          </a:stretch>
        </p:blipFill>
        <p:spPr>
          <a:xfrm>
            <a:off x="611560" y="548680"/>
            <a:ext cx="7924800" cy="4686300"/>
          </a:xfrm>
          <a:prstGeom prst="rect">
            <a:avLst/>
          </a:prstGeom>
        </p:spPr>
      </p:pic>
      <p:sp>
        <p:nvSpPr>
          <p:cNvPr id="3" name="TextBox 2"/>
          <p:cNvSpPr txBox="1"/>
          <p:nvPr/>
        </p:nvSpPr>
        <p:spPr>
          <a:xfrm>
            <a:off x="1979712" y="5517232"/>
            <a:ext cx="5112568" cy="584775"/>
          </a:xfrm>
          <a:prstGeom prst="rect">
            <a:avLst/>
          </a:prstGeom>
          <a:noFill/>
        </p:spPr>
        <p:txBody>
          <a:bodyPr wrap="square" rtlCol="1">
            <a:spAutoFit/>
          </a:bodyPr>
          <a:lstStyle/>
          <a:p>
            <a:pPr algn="ctr"/>
            <a:r>
              <a:rPr lang="he-IL" sz="1600" dirty="0" smtClean="0"/>
              <a:t>הקבוצה האחרונה עוזבת את מחנה המעצר  בקפריסין </a:t>
            </a:r>
          </a:p>
          <a:p>
            <a:pPr algn="ctr"/>
            <a:r>
              <a:rPr lang="he-IL" sz="1600" dirty="0" smtClean="0"/>
              <a:t>10/2/1949 </a:t>
            </a:r>
            <a:endParaRPr lang="he-IL" sz="1600" dirty="0"/>
          </a:p>
        </p:txBody>
      </p:sp>
      <p:sp>
        <p:nvSpPr>
          <p:cNvPr id="4" name="TextBox 3"/>
          <p:cNvSpPr txBox="1"/>
          <p:nvPr/>
        </p:nvSpPr>
        <p:spPr>
          <a:xfrm>
            <a:off x="899592" y="6309320"/>
            <a:ext cx="1656184" cy="276999"/>
          </a:xfrm>
          <a:prstGeom prst="rect">
            <a:avLst/>
          </a:prstGeom>
          <a:noFill/>
        </p:spPr>
        <p:txBody>
          <a:bodyPr wrap="square" rtlCol="1">
            <a:spAutoFit/>
          </a:bodyPr>
          <a:lstStyle/>
          <a:p>
            <a:r>
              <a:rPr lang="he-IL" sz="1200" dirty="0" smtClean="0"/>
              <a:t>מקור: הארכיון הציוני </a:t>
            </a:r>
            <a:endParaRPr lang="he-IL"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The last group of European Jewish refugees leaves a British detention camp.jpg"/>
          <p:cNvPicPr>
            <a:picLocks noChangeAspect="1"/>
          </p:cNvPicPr>
          <p:nvPr/>
        </p:nvPicPr>
        <p:blipFill>
          <a:blip r:embed="rId3" cstate="print"/>
          <a:stretch>
            <a:fillRect/>
          </a:stretch>
        </p:blipFill>
        <p:spPr>
          <a:xfrm>
            <a:off x="1043608" y="620688"/>
            <a:ext cx="7010400" cy="4622800"/>
          </a:xfrm>
          <a:prstGeom prst="rect">
            <a:avLst/>
          </a:prstGeom>
        </p:spPr>
      </p:pic>
      <p:sp>
        <p:nvSpPr>
          <p:cNvPr id="3" name="TextBox 2"/>
          <p:cNvSpPr txBox="1"/>
          <p:nvPr/>
        </p:nvSpPr>
        <p:spPr>
          <a:xfrm>
            <a:off x="1979712" y="5517232"/>
            <a:ext cx="5112568" cy="584775"/>
          </a:xfrm>
          <a:prstGeom prst="rect">
            <a:avLst/>
          </a:prstGeom>
          <a:noFill/>
        </p:spPr>
        <p:txBody>
          <a:bodyPr wrap="square" rtlCol="1">
            <a:spAutoFit/>
          </a:bodyPr>
          <a:lstStyle/>
          <a:p>
            <a:pPr algn="ctr"/>
            <a:r>
              <a:rPr lang="he-IL" sz="1600" dirty="0" smtClean="0"/>
              <a:t>הקבוצה האחרונה עוזבת את מחנה המעצר  בקפריסין </a:t>
            </a:r>
          </a:p>
          <a:p>
            <a:pPr algn="ctr"/>
            <a:r>
              <a:rPr lang="he-IL" sz="1600" dirty="0" smtClean="0"/>
              <a:t>10/2/1949 </a:t>
            </a:r>
            <a:endParaRPr lang="he-IL" sz="1600" dirty="0"/>
          </a:p>
        </p:txBody>
      </p:sp>
      <p:sp>
        <p:nvSpPr>
          <p:cNvPr id="5" name="TextBox 4"/>
          <p:cNvSpPr txBox="1"/>
          <p:nvPr/>
        </p:nvSpPr>
        <p:spPr>
          <a:xfrm>
            <a:off x="611560" y="6021288"/>
            <a:ext cx="1728192" cy="461665"/>
          </a:xfrm>
          <a:prstGeom prst="rect">
            <a:avLst/>
          </a:prstGeom>
          <a:noFill/>
        </p:spPr>
        <p:txBody>
          <a:bodyPr wrap="square" rtlCol="1">
            <a:spAutoFit/>
          </a:bodyPr>
          <a:lstStyle/>
          <a:p>
            <a:r>
              <a:rPr lang="he-IL" sz="1200" dirty="0" smtClean="0"/>
              <a:t>הארכיון הציוני המרכזי </a:t>
            </a:r>
          </a:p>
          <a:p>
            <a:r>
              <a:rPr lang="he-IL" sz="1200" dirty="0" smtClean="0"/>
              <a:t>אנציקלופדית השואה  </a:t>
            </a:r>
            <a:endParaRPr lang="he-IL" sz="1200" dirty="0"/>
          </a:p>
        </p:txBody>
      </p:sp>
      <p:sp>
        <p:nvSpPr>
          <p:cNvPr id="6" name="TextBox 5"/>
          <p:cNvSpPr txBox="1"/>
          <p:nvPr/>
        </p:nvSpPr>
        <p:spPr>
          <a:xfrm>
            <a:off x="3059832" y="6309320"/>
            <a:ext cx="5616624" cy="276999"/>
          </a:xfrm>
          <a:prstGeom prst="rect">
            <a:avLst/>
          </a:prstGeom>
          <a:noFill/>
        </p:spPr>
        <p:txBody>
          <a:bodyPr wrap="square" rtlCol="1">
            <a:spAutoFit/>
          </a:bodyPr>
          <a:lstStyle/>
          <a:p>
            <a:pPr algn="l" rtl="0"/>
            <a:r>
              <a:rPr lang="en-US" sz="1200" dirty="0" smtClean="0">
                <a:hlinkClick r:id="rId4"/>
              </a:rPr>
              <a:t>https://www.ushmm.org/wlc/en/media_ph.php?ModuleId=0&amp;MediaId=2148</a:t>
            </a:r>
            <a:r>
              <a:rPr lang="en-US" sz="1200" dirty="0" smtClean="0"/>
              <a:t>   </a:t>
            </a:r>
            <a:endParaRPr lang="he-IL"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NY_33894_dt1 1.jpg"/>
          <p:cNvPicPr>
            <a:picLocks noChangeAspect="1"/>
          </p:cNvPicPr>
          <p:nvPr/>
        </p:nvPicPr>
        <p:blipFill>
          <a:blip r:embed="rId3" cstate="print"/>
          <a:stretch>
            <a:fillRect/>
          </a:stretch>
        </p:blipFill>
        <p:spPr>
          <a:xfrm>
            <a:off x="4572000" y="188640"/>
            <a:ext cx="4428492" cy="2952328"/>
          </a:xfrm>
          <a:prstGeom prst="rect">
            <a:avLst/>
          </a:prstGeom>
        </p:spPr>
      </p:pic>
      <p:sp>
        <p:nvSpPr>
          <p:cNvPr id="3" name="TextBox 2"/>
          <p:cNvSpPr txBox="1"/>
          <p:nvPr/>
        </p:nvSpPr>
        <p:spPr>
          <a:xfrm>
            <a:off x="2339752" y="188640"/>
            <a:ext cx="2160240" cy="584775"/>
          </a:xfrm>
          <a:prstGeom prst="rect">
            <a:avLst/>
          </a:prstGeom>
          <a:noFill/>
        </p:spPr>
        <p:txBody>
          <a:bodyPr wrap="square" rtlCol="1">
            <a:spAutoFit/>
          </a:bodyPr>
          <a:lstStyle/>
          <a:p>
            <a:r>
              <a:rPr lang="he-IL" sz="1600" dirty="0" smtClean="0"/>
              <a:t>העליה לאניה 'עצמאות' </a:t>
            </a:r>
          </a:p>
          <a:p>
            <a:r>
              <a:rPr lang="he-IL" sz="1600" dirty="0" smtClean="0"/>
              <a:t>בדרך לישראל </a:t>
            </a:r>
            <a:endParaRPr lang="he-IL" sz="1600" dirty="0"/>
          </a:p>
        </p:txBody>
      </p:sp>
      <p:sp>
        <p:nvSpPr>
          <p:cNvPr id="4" name="TextBox 3"/>
          <p:cNvSpPr txBox="1"/>
          <p:nvPr/>
        </p:nvSpPr>
        <p:spPr>
          <a:xfrm>
            <a:off x="5004048" y="5949280"/>
            <a:ext cx="1224136" cy="461665"/>
          </a:xfrm>
          <a:prstGeom prst="rect">
            <a:avLst/>
          </a:prstGeom>
          <a:noFill/>
        </p:spPr>
        <p:txBody>
          <a:bodyPr wrap="square" rtlCol="1">
            <a:spAutoFit/>
          </a:bodyPr>
          <a:lstStyle/>
          <a:p>
            <a:r>
              <a:rPr lang="he-IL" sz="1200" dirty="0" smtClean="0"/>
              <a:t>צלם</a:t>
            </a:r>
            <a:r>
              <a:rPr lang="he-IL" sz="1200" b="1" dirty="0" smtClean="0"/>
              <a:t>: </a:t>
            </a:r>
            <a:r>
              <a:rPr lang="he-IL" sz="1200" dirty="0" err="1" smtClean="0"/>
              <a:t>הירשביין</a:t>
            </a:r>
            <a:r>
              <a:rPr lang="he-IL" sz="1200" dirty="0" smtClean="0"/>
              <a:t> ע. </a:t>
            </a:r>
          </a:p>
          <a:p>
            <a:r>
              <a:rPr lang="he-IL" sz="1200" dirty="0" smtClean="0"/>
              <a:t>הארכיון הציוני </a:t>
            </a:r>
            <a:endParaRPr lang="he-IL" sz="1200" dirty="0"/>
          </a:p>
        </p:txBody>
      </p:sp>
      <p:sp>
        <p:nvSpPr>
          <p:cNvPr id="5" name="מלבן 4"/>
          <p:cNvSpPr/>
          <p:nvPr/>
        </p:nvSpPr>
        <p:spPr>
          <a:xfrm>
            <a:off x="5004048" y="5229200"/>
            <a:ext cx="2771800" cy="584775"/>
          </a:xfrm>
          <a:prstGeom prst="rect">
            <a:avLst/>
          </a:prstGeom>
        </p:spPr>
        <p:txBody>
          <a:bodyPr wrap="square">
            <a:spAutoFit/>
          </a:bodyPr>
          <a:lstStyle/>
          <a:p>
            <a:r>
              <a:rPr lang="he-IL" sz="1600" dirty="0" smtClean="0"/>
              <a:t>עצמאות עוזבת את קפריסין </a:t>
            </a:r>
          </a:p>
          <a:p>
            <a:r>
              <a:rPr lang="he-IL" sz="1600" dirty="0" smtClean="0"/>
              <a:t>כשעל סיפונה אחרוני המשוחררים</a:t>
            </a:r>
            <a:endParaRPr lang="he-IL" sz="1600" dirty="0"/>
          </a:p>
        </p:txBody>
      </p:sp>
      <p:pic>
        <p:nvPicPr>
          <p:cNvPr id="6" name="תמונה 5" descr="עצמאות עוזבת את קפריסין כשעל סיפונה אחרוני המשוחררים.jpg"/>
          <p:cNvPicPr>
            <a:picLocks noChangeAspect="1"/>
          </p:cNvPicPr>
          <p:nvPr/>
        </p:nvPicPr>
        <p:blipFill>
          <a:blip r:embed="rId4" cstate="print"/>
          <a:stretch>
            <a:fillRect/>
          </a:stretch>
        </p:blipFill>
        <p:spPr>
          <a:xfrm>
            <a:off x="107504" y="3284984"/>
            <a:ext cx="4881311" cy="3384376"/>
          </a:xfrm>
          <a:prstGeom prst="rect">
            <a:avLst/>
          </a:prstGeom>
        </p:spPr>
      </p:pic>
      <p:sp>
        <p:nvSpPr>
          <p:cNvPr id="7" name="TextBox 6"/>
          <p:cNvSpPr txBox="1"/>
          <p:nvPr/>
        </p:nvSpPr>
        <p:spPr>
          <a:xfrm>
            <a:off x="3275856" y="764704"/>
            <a:ext cx="1224136" cy="276999"/>
          </a:xfrm>
          <a:prstGeom prst="rect">
            <a:avLst/>
          </a:prstGeom>
          <a:noFill/>
        </p:spPr>
        <p:txBody>
          <a:bodyPr wrap="square" rtlCol="1">
            <a:spAutoFit/>
          </a:bodyPr>
          <a:lstStyle/>
          <a:p>
            <a:r>
              <a:rPr lang="he-IL" sz="1200" dirty="0" smtClean="0"/>
              <a:t>ארכיון הג'וינט </a:t>
            </a:r>
            <a:endParaRPr lang="he-IL"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2339752" y="5445224"/>
            <a:ext cx="4572000" cy="769441"/>
          </a:xfrm>
          <a:prstGeom prst="rect">
            <a:avLst/>
          </a:prstGeom>
        </p:spPr>
        <p:txBody>
          <a:bodyPr>
            <a:spAutoFit/>
          </a:bodyPr>
          <a:lstStyle/>
          <a:p>
            <a:pPr algn="ctr"/>
            <a:r>
              <a:rPr lang="he-IL" sz="1600" dirty="0" smtClean="0"/>
              <a:t>'קוממיות' ('פאן-יורק') מביאה לחיפה משוחררים ממחנות המעצר בקפריסין – 5/6/1948  </a:t>
            </a:r>
          </a:p>
          <a:p>
            <a:r>
              <a:rPr lang="he-IL" sz="1200" dirty="0" smtClean="0"/>
              <a:t>מקור: אתר </a:t>
            </a:r>
            <a:r>
              <a:rPr lang="he-IL" sz="1200" dirty="0" err="1" smtClean="0"/>
              <a:t>הפלי"ם</a:t>
            </a:r>
            <a:r>
              <a:rPr lang="he-IL" sz="1200" dirty="0" smtClean="0"/>
              <a:t> </a:t>
            </a:r>
            <a:endParaRPr lang="he-IL" sz="1200" dirty="0"/>
          </a:p>
        </p:txBody>
      </p:sp>
      <p:pic>
        <p:nvPicPr>
          <p:cNvPr id="3" name="תמונה 2" descr="'קוממיות' ('פאן-יורק') מביאה לחיפה משוחררים ממחנות המעצר בקפריסין - 5 ביולי 1948.jpg"/>
          <p:cNvPicPr>
            <a:picLocks noChangeAspect="1"/>
          </p:cNvPicPr>
          <p:nvPr/>
        </p:nvPicPr>
        <p:blipFill>
          <a:blip r:embed="rId3" cstate="print"/>
          <a:stretch>
            <a:fillRect/>
          </a:stretch>
        </p:blipFill>
        <p:spPr>
          <a:xfrm>
            <a:off x="1403648" y="332656"/>
            <a:ext cx="6408712" cy="495017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3419872" y="260648"/>
            <a:ext cx="5454352" cy="338554"/>
          </a:xfrm>
          <a:prstGeom prst="rect">
            <a:avLst/>
          </a:prstGeom>
        </p:spPr>
        <p:txBody>
          <a:bodyPr wrap="square">
            <a:spAutoFit/>
          </a:bodyPr>
          <a:lstStyle/>
          <a:p>
            <a:r>
              <a:rPr lang="he-IL" sz="1600" b="1" u="sng" dirty="0" smtClean="0"/>
              <a:t>מבצע מרגו </a:t>
            </a:r>
            <a:r>
              <a:rPr lang="he-IL" sz="1600" b="1" dirty="0" smtClean="0"/>
              <a:t>- הבאת עצמות מעפילי קפריסין לישראל</a:t>
            </a:r>
            <a:endParaRPr lang="he-IL" sz="1600" dirty="0"/>
          </a:p>
        </p:txBody>
      </p:sp>
      <p:sp>
        <p:nvSpPr>
          <p:cNvPr id="3" name="מלבן 2"/>
          <p:cNvSpPr/>
          <p:nvPr/>
        </p:nvSpPr>
        <p:spPr>
          <a:xfrm>
            <a:off x="0" y="692696"/>
            <a:ext cx="8892480" cy="4524315"/>
          </a:xfrm>
          <a:prstGeom prst="rect">
            <a:avLst/>
          </a:prstGeom>
        </p:spPr>
        <p:txBody>
          <a:bodyPr wrap="square">
            <a:spAutoFit/>
          </a:bodyPr>
          <a:lstStyle/>
          <a:p>
            <a:r>
              <a:rPr lang="he-IL" sz="1600" dirty="0" smtClean="0"/>
              <a:t>במהלך תקופת המעצר היו מעפילים שנפטרו במחנות בקפריסין מבעיות בריאות, זקנה או </a:t>
            </a:r>
            <a:r>
              <a:rPr lang="he-IL" sz="1600" dirty="0" err="1" smtClean="0"/>
              <a:t>בתנגשויות</a:t>
            </a:r>
            <a:r>
              <a:rPr lang="he-IL" sz="1600" dirty="0" smtClean="0"/>
              <a:t> אלימות עם הבריטים.</a:t>
            </a:r>
          </a:p>
          <a:p>
            <a:r>
              <a:rPr lang="he-IL" sz="1600" dirty="0" smtClean="0"/>
              <a:t>הנפטרים נקברו בבית העלמין היהודי במרגו </a:t>
            </a:r>
            <a:r>
              <a:rPr lang="en-US" sz="1600" dirty="0" smtClean="0"/>
              <a:t>Margo</a:t>
            </a:r>
            <a:r>
              <a:rPr lang="he-IL" sz="1600" dirty="0" smtClean="0"/>
              <a:t> לא רחוק מניקוסיה.</a:t>
            </a:r>
          </a:p>
          <a:p>
            <a:r>
              <a:rPr lang="he-IL" sz="1600" dirty="0" smtClean="0"/>
              <a:t>בית העלמין במרגו נבנה כחלק ממושבה יהודית שהוקמה בסוף המאה ה- 19 אך ננטשה ב- 1927.</a:t>
            </a:r>
          </a:p>
          <a:p>
            <a:r>
              <a:rPr lang="he-IL" sz="1600" dirty="0" smtClean="0"/>
              <a:t>ב- 1969, על רקע האירועים לציון 20 שנה לסגירת מחנות המעצר בקפריסין, נשלחה משלחת לקפריסין כדי לחנוך שם כיכר לכבוד המעפילים היהודים. המשלחת עלתה לבית העלמין במרגו כדי לערוך שם אזכרה רשמית. </a:t>
            </a:r>
          </a:p>
          <a:p>
            <a:r>
              <a:rPr lang="he-IL" sz="1600" dirty="0" smtClean="0"/>
              <a:t>עם שוב המשלחת ארצה, דווח אחד מחבריה, אפרים גילן, איש פלמ"ח שפעל במחנות המעצר בקפריסין לממשלה על מצבו של בית העלמין במרגו ובקש להעלות את עצמות הנפטרים לישראל. הוא הצליח לשכנע את כל הגורמים הרלוונטיים והמבצע קבל חסות רשמית של ממשלת ישראל.</a:t>
            </a:r>
          </a:p>
          <a:p>
            <a:r>
              <a:rPr lang="he-IL" sz="1600" dirty="0" smtClean="0"/>
              <a:t>ביצוע המשימה הוטל על הרבנות הצבאית בראשות הרב גורן. במימון המבצע התחלקו ממשלת ישראל וועד מעפילי קפריסין.</a:t>
            </a:r>
          </a:p>
          <a:p>
            <a:r>
              <a:rPr lang="he-IL" sz="1600" dirty="0" smtClean="0"/>
              <a:t>גילן והרב גורן נסעו לקפריסין כדי להכין את המבצע ונעזרו שם </a:t>
            </a:r>
            <a:r>
              <a:rPr lang="he-IL" sz="1600" dirty="0" err="1" smtClean="0"/>
              <a:t>בפרודרומוס</a:t>
            </a:r>
            <a:r>
              <a:rPr lang="he-IL" sz="1600" dirty="0" smtClean="0"/>
              <a:t> </a:t>
            </a:r>
            <a:r>
              <a:rPr lang="he-IL" sz="1600" dirty="0" err="1" smtClean="0"/>
              <a:t>כריסטקיס</a:t>
            </a:r>
            <a:r>
              <a:rPr lang="he-IL" sz="1600" dirty="0" smtClean="0"/>
              <a:t> </a:t>
            </a:r>
            <a:r>
              <a:rPr lang="he-IL" sz="1600" dirty="0" err="1" smtClean="0"/>
              <a:t>פאפאוסיליו</a:t>
            </a:r>
            <a:r>
              <a:rPr lang="he-IL" sz="1600" dirty="0" smtClean="0"/>
              <a:t>, פוליטיקאי ואיש עסקים קפריסאי שעבד עם ה"הגנה" והג'וינט במחנות המעצר בקפריסין. </a:t>
            </a:r>
            <a:r>
              <a:rPr lang="he-IL" sz="1600" dirty="0" err="1" smtClean="0"/>
              <a:t>פאפאוסיליו</a:t>
            </a:r>
            <a:r>
              <a:rPr lang="he-IL" sz="1600" dirty="0" smtClean="0"/>
              <a:t> עזר להשיג את האישורים הדרושים.</a:t>
            </a:r>
          </a:p>
          <a:p>
            <a:r>
              <a:rPr lang="he-IL" sz="1600" dirty="0" smtClean="0"/>
              <a:t>עצמותיהם של 165 המעפילים מקפריסין הובאו לקבר ישראל בנובמבר 1970, בבית העלמין "שדה יהושע" (כפר </a:t>
            </a:r>
            <a:r>
              <a:rPr lang="he-IL" sz="1600" dirty="0" err="1" smtClean="0"/>
              <a:t>סמיר</a:t>
            </a:r>
            <a:r>
              <a:rPr lang="he-IL" sz="1600" dirty="0" smtClean="0"/>
              <a:t>) בחיפה. בטקס השתתפה גולדה מאיר, ראש ממשלת ישראל דאז, שכבר ב- 1947, כשבקרה במחנות קפריסין מתוקף תפקידה בסוכנות היהודית, הכריזה שכל מעפילי קפריסין הם אזרחי ארץ ישראל וכל הקבורים במרגו שנפטרו ו/או נהרגו - הם קבורים על תנאי.</a:t>
            </a:r>
            <a:endParaRPr lang="he-IL" sz="1600" dirty="0"/>
          </a:p>
        </p:txBody>
      </p:sp>
      <p:sp>
        <p:nvSpPr>
          <p:cNvPr id="4" name="TextBox 3"/>
          <p:cNvSpPr txBox="1"/>
          <p:nvPr/>
        </p:nvSpPr>
        <p:spPr>
          <a:xfrm>
            <a:off x="251520" y="5373216"/>
            <a:ext cx="5256584" cy="276999"/>
          </a:xfrm>
          <a:prstGeom prst="rect">
            <a:avLst/>
          </a:prstGeom>
          <a:noFill/>
        </p:spPr>
        <p:txBody>
          <a:bodyPr wrap="square" rtlCol="1">
            <a:spAutoFit/>
          </a:bodyPr>
          <a:lstStyle/>
          <a:p>
            <a:pPr algn="l" rtl="0"/>
            <a:r>
              <a:rPr lang="en-US" sz="1200" dirty="0" smtClean="0">
                <a:hlinkClick r:id="rId3"/>
              </a:rPr>
              <a:t>http://maapilim.org.il/ShowAffair/779/51167</a:t>
            </a:r>
            <a:r>
              <a:rPr lang="en-US" sz="1200" dirty="0" smtClean="0"/>
              <a:t>    </a:t>
            </a:r>
            <a:endParaRPr lang="he-IL"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67744" y="6309320"/>
            <a:ext cx="4482316" cy="369332"/>
          </a:xfrm>
          <a:prstGeom prst="rect">
            <a:avLst/>
          </a:prstGeom>
        </p:spPr>
        <p:txBody>
          <a:bodyPr wrap="none">
            <a:spAutoFit/>
          </a:bodyPr>
          <a:lstStyle/>
          <a:p>
            <a:r>
              <a:rPr lang="he-IL" dirty="0" smtClean="0"/>
              <a:t>ציור של ארתור שיק על גירוש מעפילים לקפריסין</a:t>
            </a:r>
            <a:endParaRPr lang="he-IL" dirty="0"/>
          </a:p>
        </p:txBody>
      </p:sp>
      <p:pic>
        <p:nvPicPr>
          <p:cNvPr id="3" name="תמונה 2" descr="ציור של ארתור שיק  על גירוש מעפילים ל-קפריסין.jpg"/>
          <p:cNvPicPr>
            <a:picLocks noChangeAspect="1"/>
          </p:cNvPicPr>
          <p:nvPr/>
        </p:nvPicPr>
        <p:blipFill>
          <a:blip r:embed="rId2" cstate="print"/>
          <a:stretch>
            <a:fillRect/>
          </a:stretch>
        </p:blipFill>
        <p:spPr>
          <a:xfrm>
            <a:off x="1043608" y="116632"/>
            <a:ext cx="7103304" cy="61206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מרגו 1.jpg"/>
          <p:cNvPicPr>
            <a:picLocks noChangeAspect="1"/>
          </p:cNvPicPr>
          <p:nvPr/>
        </p:nvPicPr>
        <p:blipFill>
          <a:blip r:embed="rId3" cstate="print"/>
          <a:stretch>
            <a:fillRect/>
          </a:stretch>
        </p:blipFill>
        <p:spPr>
          <a:xfrm>
            <a:off x="4499992" y="116632"/>
            <a:ext cx="4410075" cy="2876550"/>
          </a:xfrm>
          <a:prstGeom prst="rect">
            <a:avLst/>
          </a:prstGeom>
        </p:spPr>
      </p:pic>
      <p:sp>
        <p:nvSpPr>
          <p:cNvPr id="3" name="מלבן 2"/>
          <p:cNvSpPr/>
          <p:nvPr/>
        </p:nvSpPr>
        <p:spPr>
          <a:xfrm>
            <a:off x="5004048" y="2996952"/>
            <a:ext cx="3344184" cy="338554"/>
          </a:xfrm>
          <a:prstGeom prst="rect">
            <a:avLst/>
          </a:prstGeom>
        </p:spPr>
        <p:txBody>
          <a:bodyPr wrap="none">
            <a:spAutoFit/>
          </a:bodyPr>
          <a:lstStyle/>
          <a:p>
            <a:r>
              <a:rPr lang="he-IL" sz="1600" dirty="0" smtClean="0"/>
              <a:t>טקס אזכרה למעפילים במרגו, קיץ 1969</a:t>
            </a:r>
            <a:endParaRPr lang="he-IL" sz="1600" dirty="0"/>
          </a:p>
        </p:txBody>
      </p:sp>
      <p:sp>
        <p:nvSpPr>
          <p:cNvPr id="4" name="TextBox 3"/>
          <p:cNvSpPr txBox="1"/>
          <p:nvPr/>
        </p:nvSpPr>
        <p:spPr>
          <a:xfrm>
            <a:off x="611560" y="6309320"/>
            <a:ext cx="1944216" cy="276999"/>
          </a:xfrm>
          <a:prstGeom prst="rect">
            <a:avLst/>
          </a:prstGeom>
          <a:noFill/>
        </p:spPr>
        <p:txBody>
          <a:bodyPr wrap="square" rtlCol="1">
            <a:spAutoFit/>
          </a:bodyPr>
          <a:lstStyle/>
          <a:p>
            <a:r>
              <a:rPr lang="he-IL" sz="1200" dirty="0" smtClean="0"/>
              <a:t>מחנה המעפילים עתלית </a:t>
            </a:r>
            <a:endParaRPr lang="he-IL" sz="1200" dirty="0"/>
          </a:p>
        </p:txBody>
      </p:sp>
      <p:pic>
        <p:nvPicPr>
          <p:cNvPr id="5" name="תמונה 4" descr="העברת הארונות מהאוניה לנמל.jpg"/>
          <p:cNvPicPr>
            <a:picLocks noChangeAspect="1"/>
          </p:cNvPicPr>
          <p:nvPr/>
        </p:nvPicPr>
        <p:blipFill>
          <a:blip r:embed="rId4" cstate="print"/>
          <a:stretch>
            <a:fillRect/>
          </a:stretch>
        </p:blipFill>
        <p:spPr>
          <a:xfrm>
            <a:off x="1763688" y="188640"/>
            <a:ext cx="1935575" cy="3456384"/>
          </a:xfrm>
          <a:prstGeom prst="rect">
            <a:avLst/>
          </a:prstGeom>
        </p:spPr>
      </p:pic>
      <p:sp>
        <p:nvSpPr>
          <p:cNvPr id="6" name="מלבן 5"/>
          <p:cNvSpPr/>
          <p:nvPr/>
        </p:nvSpPr>
        <p:spPr>
          <a:xfrm>
            <a:off x="1057907" y="3717032"/>
            <a:ext cx="2688557" cy="523220"/>
          </a:xfrm>
          <a:prstGeom prst="rect">
            <a:avLst/>
          </a:prstGeom>
        </p:spPr>
        <p:txBody>
          <a:bodyPr wrap="none">
            <a:spAutoFit/>
          </a:bodyPr>
          <a:lstStyle/>
          <a:p>
            <a:r>
              <a:rPr lang="he-IL" sz="1600" dirty="0" smtClean="0"/>
              <a:t>העברת הארונות מהאוניה לנמל </a:t>
            </a:r>
          </a:p>
          <a:p>
            <a:r>
              <a:rPr lang="he-IL" sz="1200" dirty="0" smtClean="0"/>
              <a:t>התמונה נמסרה על ידי אפרים גילן </a:t>
            </a:r>
            <a:endParaRPr lang="he-IL" sz="1200" dirty="0"/>
          </a:p>
        </p:txBody>
      </p:sp>
      <p:sp>
        <p:nvSpPr>
          <p:cNvPr id="7" name="מלבן 6"/>
          <p:cNvSpPr/>
          <p:nvPr/>
        </p:nvSpPr>
        <p:spPr>
          <a:xfrm>
            <a:off x="2267744" y="5805264"/>
            <a:ext cx="1502334" cy="338554"/>
          </a:xfrm>
          <a:prstGeom prst="rect">
            <a:avLst/>
          </a:prstGeom>
        </p:spPr>
        <p:txBody>
          <a:bodyPr wrap="none">
            <a:spAutoFit/>
          </a:bodyPr>
          <a:lstStyle/>
          <a:p>
            <a:r>
              <a:rPr lang="he-IL" sz="1600" dirty="0" smtClean="0"/>
              <a:t>גילן אפרים (אפי)</a:t>
            </a:r>
            <a:endParaRPr lang="he-IL" sz="1600" dirty="0"/>
          </a:p>
        </p:txBody>
      </p:sp>
      <p:pic>
        <p:nvPicPr>
          <p:cNvPr id="8" name="תמונה 7" descr="גילן אפרים (אפי).jpg"/>
          <p:cNvPicPr>
            <a:picLocks noChangeAspect="1"/>
          </p:cNvPicPr>
          <p:nvPr/>
        </p:nvPicPr>
        <p:blipFill>
          <a:blip r:embed="rId5" cstate="print"/>
          <a:stretch>
            <a:fillRect/>
          </a:stretch>
        </p:blipFill>
        <p:spPr>
          <a:xfrm>
            <a:off x="827585" y="4365104"/>
            <a:ext cx="1410328" cy="1803077"/>
          </a:xfrm>
          <a:prstGeom prst="rect">
            <a:avLst/>
          </a:prstGeom>
        </p:spPr>
      </p:pic>
      <p:pic>
        <p:nvPicPr>
          <p:cNvPr id="9" name="תמונה 8" descr="אפרים גילן (במרכז) עם הרב גורן ופרודרומוס כריסטקיס פאפאוסיליו.jpg"/>
          <p:cNvPicPr>
            <a:picLocks noChangeAspect="1"/>
          </p:cNvPicPr>
          <p:nvPr/>
        </p:nvPicPr>
        <p:blipFill>
          <a:blip r:embed="rId6" cstate="print"/>
          <a:stretch>
            <a:fillRect/>
          </a:stretch>
        </p:blipFill>
        <p:spPr>
          <a:xfrm>
            <a:off x="4716016" y="3429000"/>
            <a:ext cx="4200525" cy="2876550"/>
          </a:xfrm>
          <a:prstGeom prst="rect">
            <a:avLst/>
          </a:prstGeom>
        </p:spPr>
      </p:pic>
      <p:sp>
        <p:nvSpPr>
          <p:cNvPr id="10" name="מלבן 9"/>
          <p:cNvSpPr/>
          <p:nvPr/>
        </p:nvSpPr>
        <p:spPr>
          <a:xfrm>
            <a:off x="5364088" y="6273225"/>
            <a:ext cx="2987824" cy="584775"/>
          </a:xfrm>
          <a:prstGeom prst="rect">
            <a:avLst/>
          </a:prstGeom>
        </p:spPr>
        <p:txBody>
          <a:bodyPr wrap="square">
            <a:spAutoFit/>
          </a:bodyPr>
          <a:lstStyle/>
          <a:p>
            <a:r>
              <a:rPr lang="he-IL" sz="1600" dirty="0" smtClean="0"/>
              <a:t>אפרים גילן (במרכז) עם הרב גורן </a:t>
            </a:r>
          </a:p>
          <a:p>
            <a:r>
              <a:rPr lang="he-IL" sz="1600" dirty="0" err="1" smtClean="0"/>
              <a:t>ופרודרומוס</a:t>
            </a:r>
            <a:r>
              <a:rPr lang="he-IL" sz="1600" dirty="0" smtClean="0"/>
              <a:t> </a:t>
            </a:r>
            <a:r>
              <a:rPr lang="he-IL" sz="1600" dirty="0" err="1" smtClean="0"/>
              <a:t>כריסטקיס</a:t>
            </a:r>
            <a:r>
              <a:rPr lang="he-IL" sz="1600" dirty="0" smtClean="0"/>
              <a:t> </a:t>
            </a:r>
            <a:r>
              <a:rPr lang="he-IL" sz="1600" dirty="0" err="1" smtClean="0"/>
              <a:t>פאפאוסיליו</a:t>
            </a:r>
            <a:endParaRPr lang="he-IL"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תמונה 1" descr="ארגון מעפילי קפריסין 1.jpg"/>
          <p:cNvPicPr>
            <a:picLocks noChangeAspect="1"/>
          </p:cNvPicPr>
          <p:nvPr/>
        </p:nvPicPr>
        <p:blipFill>
          <a:blip r:embed="rId2" cstate="print"/>
          <a:stretch>
            <a:fillRect/>
          </a:stretch>
        </p:blipFill>
        <p:spPr>
          <a:xfrm>
            <a:off x="0" y="451576"/>
            <a:ext cx="9144000" cy="5954848"/>
          </a:xfrm>
          <a:prstGeom prst="rect">
            <a:avLst/>
          </a:prstGeom>
        </p:spPr>
      </p:pic>
      <p:sp>
        <p:nvSpPr>
          <p:cNvPr id="3" name="מלבן 2"/>
          <p:cNvSpPr/>
          <p:nvPr/>
        </p:nvSpPr>
        <p:spPr>
          <a:xfrm>
            <a:off x="6095644" y="476672"/>
            <a:ext cx="2005677" cy="369332"/>
          </a:xfrm>
          <a:prstGeom prst="rect">
            <a:avLst/>
          </a:prstGeom>
        </p:spPr>
        <p:txBody>
          <a:bodyPr wrap="none">
            <a:spAutoFit/>
          </a:bodyPr>
          <a:lstStyle/>
          <a:p>
            <a:r>
              <a:rPr lang="he-IL" b="1" dirty="0" smtClean="0"/>
              <a:t>‏</a:t>
            </a:r>
            <a:r>
              <a:rPr lang="he-IL" b="1" dirty="0" smtClean="0">
                <a:cs typeface="+mj-cs"/>
              </a:rPr>
              <a:t>ארגון מעפילי קפריסין</a:t>
            </a:r>
            <a:endParaRPr lang="he-IL" b="1" dirty="0">
              <a:cs typeface="+mj-cs"/>
            </a:endParaRPr>
          </a:p>
        </p:txBody>
      </p:sp>
      <p:sp>
        <p:nvSpPr>
          <p:cNvPr id="4" name="מלבן 3"/>
          <p:cNvSpPr/>
          <p:nvPr/>
        </p:nvSpPr>
        <p:spPr>
          <a:xfrm>
            <a:off x="179512" y="476672"/>
            <a:ext cx="4968552" cy="369332"/>
          </a:xfrm>
          <a:prstGeom prst="rect">
            <a:avLst/>
          </a:prstGeom>
        </p:spPr>
        <p:txBody>
          <a:bodyPr wrap="square">
            <a:spAutoFit/>
          </a:bodyPr>
          <a:lstStyle/>
          <a:p>
            <a:pPr algn="l" rtl="0"/>
            <a:r>
              <a:rPr lang="en-US" sz="1600" dirty="0" smtClean="0">
                <a:hlinkClick r:id="rId3"/>
              </a:rPr>
              <a:t>https://www.facebook.com/groups/113728085890888</a:t>
            </a:r>
            <a:r>
              <a:rPr lang="en-US" dirty="0" smtClean="0">
                <a:hlinkClick r:id="rId3"/>
              </a:rPr>
              <a:t>/</a:t>
            </a:r>
            <a:r>
              <a:rPr lang="he-IL" dirty="0" smtClean="0"/>
              <a:t> </a:t>
            </a:r>
            <a:endParaRPr lang="he-IL" dirty="0"/>
          </a:p>
        </p:txBody>
      </p:sp>
      <p:sp>
        <p:nvSpPr>
          <p:cNvPr id="5" name="מלבן 4"/>
          <p:cNvSpPr/>
          <p:nvPr/>
        </p:nvSpPr>
        <p:spPr>
          <a:xfrm>
            <a:off x="2195736" y="6381328"/>
            <a:ext cx="4572000" cy="338554"/>
          </a:xfrm>
          <a:prstGeom prst="rect">
            <a:avLst/>
          </a:prstGeom>
        </p:spPr>
        <p:txBody>
          <a:bodyPr>
            <a:spAutoFit/>
          </a:bodyPr>
          <a:lstStyle/>
          <a:p>
            <a:pPr algn="ctr"/>
            <a:r>
              <a:rPr lang="he-IL" sz="1600" dirty="0" smtClean="0">
                <a:solidFill>
                  <a:schemeClr val="accent6">
                    <a:lumMod val="75000"/>
                  </a:schemeClr>
                </a:solidFill>
              </a:rPr>
              <a:t>המחנות הוקפו בגדרות תיל, ובמגדלי שמירה.  </a:t>
            </a:r>
            <a:endParaRPr lang="he-IL" sz="1600" dirty="0">
              <a:solidFill>
                <a:schemeClr val="accent6">
                  <a:lumMod val="75000"/>
                </a:schemeClr>
              </a:solidFill>
            </a:endParaRPr>
          </a:p>
        </p:txBody>
      </p:sp>
      <p:sp>
        <p:nvSpPr>
          <p:cNvPr id="6" name="מלבן 5"/>
          <p:cNvSpPr/>
          <p:nvPr/>
        </p:nvSpPr>
        <p:spPr>
          <a:xfrm>
            <a:off x="323528" y="6381328"/>
            <a:ext cx="1841145" cy="338554"/>
          </a:xfrm>
          <a:prstGeom prst="rect">
            <a:avLst/>
          </a:prstGeom>
        </p:spPr>
        <p:txBody>
          <a:bodyPr wrap="none">
            <a:spAutoFit/>
          </a:bodyPr>
          <a:lstStyle/>
          <a:p>
            <a:r>
              <a:rPr lang="en-US" sz="1600" dirty="0" smtClean="0">
                <a:solidFill>
                  <a:schemeClr val="accent6">
                    <a:lumMod val="75000"/>
                  </a:schemeClr>
                </a:solidFill>
              </a:rPr>
              <a:t>Cyprus winter camp</a:t>
            </a:r>
            <a:endParaRPr lang="he-IL" sz="1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קפריסין - מהסגר לתקומה.jpg"/>
          <p:cNvPicPr>
            <a:picLocks noChangeAspect="1"/>
          </p:cNvPicPr>
          <p:nvPr/>
        </p:nvPicPr>
        <p:blipFill>
          <a:blip r:embed="rId2" cstate="print"/>
          <a:stretch>
            <a:fillRect/>
          </a:stretch>
        </p:blipFill>
        <p:spPr>
          <a:xfrm>
            <a:off x="1547664" y="1412776"/>
            <a:ext cx="6029325" cy="5048250"/>
          </a:xfrm>
          <a:prstGeom prst="rect">
            <a:avLst/>
          </a:prstGeom>
        </p:spPr>
      </p:pic>
      <p:pic>
        <p:nvPicPr>
          <p:cNvPr id="3" name="תמונה 2" descr="רחוב מחנות קפריסין בלוד 1.JPG"/>
          <p:cNvPicPr>
            <a:picLocks noChangeAspect="1"/>
          </p:cNvPicPr>
          <p:nvPr/>
        </p:nvPicPr>
        <p:blipFill>
          <a:blip r:embed="rId3" cstate="print"/>
          <a:stretch>
            <a:fillRect/>
          </a:stretch>
        </p:blipFill>
        <p:spPr>
          <a:xfrm>
            <a:off x="251520" y="404664"/>
            <a:ext cx="2579216" cy="1939570"/>
          </a:xfrm>
          <a:prstGeom prst="rect">
            <a:avLst/>
          </a:prstGeom>
        </p:spPr>
      </p:pic>
      <p:sp>
        <p:nvSpPr>
          <p:cNvPr id="4" name="TextBox 3"/>
          <p:cNvSpPr txBox="1"/>
          <p:nvPr/>
        </p:nvSpPr>
        <p:spPr>
          <a:xfrm>
            <a:off x="395536" y="2348880"/>
            <a:ext cx="2232248" cy="338554"/>
          </a:xfrm>
          <a:prstGeom prst="rect">
            <a:avLst/>
          </a:prstGeom>
          <a:noFill/>
        </p:spPr>
        <p:txBody>
          <a:bodyPr wrap="square" rtlCol="1">
            <a:spAutoFit/>
          </a:bodyPr>
          <a:lstStyle/>
          <a:p>
            <a:r>
              <a:rPr lang="he-IL" sz="1600" dirty="0" smtClean="0"/>
              <a:t>רחוב מחנות קפריסין בלוד   </a:t>
            </a:r>
            <a:endParaRPr lang="he-IL"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8144" y="116632"/>
            <a:ext cx="3024336" cy="338554"/>
          </a:xfrm>
          <a:prstGeom prst="rect">
            <a:avLst/>
          </a:prstGeom>
          <a:noFill/>
        </p:spPr>
        <p:txBody>
          <a:bodyPr wrap="square" rtlCol="1">
            <a:spAutoFit/>
          </a:bodyPr>
          <a:lstStyle/>
          <a:p>
            <a:r>
              <a:rPr lang="he-IL" sz="1600" b="1" u="sng" dirty="0" smtClean="0"/>
              <a:t>מקורות </a:t>
            </a:r>
            <a:endParaRPr lang="he-IL" sz="1600" b="1" u="sng" dirty="0"/>
          </a:p>
        </p:txBody>
      </p:sp>
      <p:sp>
        <p:nvSpPr>
          <p:cNvPr id="3" name="TextBox 2"/>
          <p:cNvSpPr txBox="1"/>
          <p:nvPr/>
        </p:nvSpPr>
        <p:spPr>
          <a:xfrm>
            <a:off x="0" y="476672"/>
            <a:ext cx="8892480" cy="769441"/>
          </a:xfrm>
          <a:prstGeom prst="rect">
            <a:avLst/>
          </a:prstGeom>
          <a:noFill/>
        </p:spPr>
        <p:txBody>
          <a:bodyPr wrap="square" rtlCol="1">
            <a:spAutoFit/>
          </a:bodyPr>
          <a:lstStyle/>
          <a:p>
            <a:r>
              <a:rPr lang="he-IL" sz="1600" dirty="0" err="1" smtClean="0"/>
              <a:t>ויקיפדיה</a:t>
            </a:r>
            <a:r>
              <a:rPr lang="he-IL" sz="1600" dirty="0" smtClean="0"/>
              <a:t> מחנות המעבר בקפריסין  </a:t>
            </a:r>
            <a:r>
              <a:rPr lang="en-US" sz="1400" dirty="0" smtClean="0">
                <a:hlinkClick r:id="rId2"/>
              </a:rPr>
              <a:t>https://he.wikipedia.org/wiki/%D7%9E%D7%97%D7%A0%D7%95%D7%AA_%D7%94%D7%9E%D7%A2%D7%A6%D7%A8_%D7%91%D7%A7%D7%A4%D7%A8%D7%99%D7%A1%D7%99%D7%9F</a:t>
            </a:r>
            <a:r>
              <a:rPr lang="en-US" sz="1400" dirty="0" smtClean="0"/>
              <a:t> </a:t>
            </a:r>
            <a:endParaRPr lang="he-IL" sz="1400" dirty="0"/>
          </a:p>
        </p:txBody>
      </p:sp>
      <p:sp>
        <p:nvSpPr>
          <p:cNvPr id="6" name="TextBox 5"/>
          <p:cNvSpPr txBox="1"/>
          <p:nvPr/>
        </p:nvSpPr>
        <p:spPr>
          <a:xfrm>
            <a:off x="0" y="1268760"/>
            <a:ext cx="8892480" cy="553998"/>
          </a:xfrm>
          <a:prstGeom prst="rect">
            <a:avLst/>
          </a:prstGeom>
          <a:noFill/>
        </p:spPr>
        <p:txBody>
          <a:bodyPr wrap="square" rtlCol="1">
            <a:spAutoFit/>
          </a:bodyPr>
          <a:lstStyle/>
          <a:p>
            <a:r>
              <a:rPr lang="he-IL" sz="1600" dirty="0" err="1" smtClean="0"/>
              <a:t>ויקיפדיה</a:t>
            </a:r>
            <a:r>
              <a:rPr lang="he-IL" sz="1600" dirty="0" smtClean="0"/>
              <a:t> </a:t>
            </a:r>
            <a:r>
              <a:rPr lang="he-IL" sz="1600" dirty="0" err="1" smtClean="0"/>
              <a:t>קלמנט</a:t>
            </a:r>
            <a:r>
              <a:rPr lang="he-IL" sz="1600" dirty="0" smtClean="0"/>
              <a:t> </a:t>
            </a:r>
            <a:r>
              <a:rPr lang="he-IL" sz="1600" dirty="0" err="1" smtClean="0"/>
              <a:t>אטלי</a:t>
            </a:r>
            <a:r>
              <a:rPr lang="he-IL" sz="1600" dirty="0" smtClean="0"/>
              <a:t> </a:t>
            </a:r>
          </a:p>
          <a:p>
            <a:pPr algn="l" rtl="0"/>
            <a:r>
              <a:rPr lang="en-US" sz="1400" dirty="0" smtClean="0">
                <a:hlinkClick r:id="rId3"/>
              </a:rPr>
              <a:t>https://he.wikipedia.org/wiki/</a:t>
            </a:r>
            <a:r>
              <a:rPr lang="he-IL" sz="1400" dirty="0" err="1" smtClean="0">
                <a:hlinkClick r:id="rId3"/>
              </a:rPr>
              <a:t>קלמנט_אטלי</a:t>
            </a:r>
            <a:r>
              <a:rPr lang="he-IL" sz="1400" dirty="0" smtClean="0"/>
              <a:t> </a:t>
            </a:r>
            <a:endParaRPr lang="he-IL" sz="1400" dirty="0"/>
          </a:p>
        </p:txBody>
      </p:sp>
      <p:sp>
        <p:nvSpPr>
          <p:cNvPr id="8" name="TextBox 7"/>
          <p:cNvSpPr txBox="1"/>
          <p:nvPr/>
        </p:nvSpPr>
        <p:spPr>
          <a:xfrm>
            <a:off x="0" y="1700808"/>
            <a:ext cx="8892480" cy="523220"/>
          </a:xfrm>
          <a:prstGeom prst="rect">
            <a:avLst/>
          </a:prstGeom>
          <a:noFill/>
        </p:spPr>
        <p:txBody>
          <a:bodyPr wrap="square" rtlCol="1">
            <a:spAutoFit/>
          </a:bodyPr>
          <a:lstStyle/>
          <a:p>
            <a:r>
              <a:rPr lang="he-IL" sz="1600" dirty="0" err="1" smtClean="0"/>
              <a:t>ויקיפדיה</a:t>
            </a:r>
            <a:r>
              <a:rPr lang="he-IL" sz="1600" dirty="0" smtClean="0"/>
              <a:t> ארנסט </a:t>
            </a:r>
            <a:r>
              <a:rPr lang="he-IL" sz="1600" dirty="0" err="1" smtClean="0"/>
              <a:t>בווין</a:t>
            </a:r>
            <a:r>
              <a:rPr lang="he-IL" sz="1600" dirty="0" smtClean="0"/>
              <a:t> </a:t>
            </a:r>
          </a:p>
          <a:p>
            <a:pPr algn="l" rtl="0"/>
            <a:r>
              <a:rPr lang="en-US" sz="1200" dirty="0" smtClean="0"/>
              <a:t>https://he.wikipedia.org/wiki/%D7%90%D7%A8%D7%A0%D7%A1%D7%98_%D7%91%D7%95%D7%95%D7%99%D7%9F </a:t>
            </a:r>
            <a:endParaRPr lang="he-IL" sz="1200" dirty="0"/>
          </a:p>
        </p:txBody>
      </p:sp>
      <p:sp>
        <p:nvSpPr>
          <p:cNvPr id="9" name="TextBox 8"/>
          <p:cNvSpPr txBox="1"/>
          <p:nvPr/>
        </p:nvSpPr>
        <p:spPr>
          <a:xfrm>
            <a:off x="0" y="2348880"/>
            <a:ext cx="8855968" cy="338554"/>
          </a:xfrm>
          <a:prstGeom prst="rect">
            <a:avLst/>
          </a:prstGeom>
          <a:noFill/>
        </p:spPr>
        <p:txBody>
          <a:bodyPr wrap="square" rtlCol="1">
            <a:spAutoFit/>
          </a:bodyPr>
          <a:lstStyle/>
          <a:p>
            <a:r>
              <a:rPr lang="he-IL" sz="1600" dirty="0" err="1" smtClean="0"/>
              <a:t>זמרשת</a:t>
            </a:r>
            <a:r>
              <a:rPr lang="he-IL" sz="1400" dirty="0" smtClean="0"/>
              <a:t>                                                                                           </a:t>
            </a:r>
            <a:r>
              <a:rPr lang="en-US" sz="1400" dirty="0" smtClean="0">
                <a:hlinkClick r:id="rId4"/>
              </a:rPr>
              <a:t>http://www.zemereshet.co.il/song.asp?id=6218</a:t>
            </a:r>
            <a:r>
              <a:rPr lang="en-US" sz="1400" dirty="0" smtClean="0"/>
              <a:t> </a:t>
            </a:r>
            <a:endParaRPr lang="he-IL" sz="1400" dirty="0"/>
          </a:p>
        </p:txBody>
      </p:sp>
      <p:sp>
        <p:nvSpPr>
          <p:cNvPr id="7" name="TextBox 6"/>
          <p:cNvSpPr txBox="1"/>
          <p:nvPr/>
        </p:nvSpPr>
        <p:spPr>
          <a:xfrm>
            <a:off x="0" y="3573016"/>
            <a:ext cx="8892480" cy="338554"/>
          </a:xfrm>
          <a:prstGeom prst="rect">
            <a:avLst/>
          </a:prstGeom>
          <a:noFill/>
        </p:spPr>
        <p:txBody>
          <a:bodyPr wrap="square" rtlCol="1">
            <a:spAutoFit/>
          </a:bodyPr>
          <a:lstStyle/>
          <a:p>
            <a:r>
              <a:rPr lang="he-IL" sz="1600" dirty="0" smtClean="0"/>
              <a:t>אתר </a:t>
            </a:r>
            <a:r>
              <a:rPr lang="he-IL" sz="1600" dirty="0" err="1" smtClean="0"/>
              <a:t>הפלי"ם</a:t>
            </a:r>
            <a:r>
              <a:rPr lang="he-IL" sz="1600" dirty="0" smtClean="0"/>
              <a:t>                                                                                                     </a:t>
            </a:r>
            <a:r>
              <a:rPr lang="en-US" sz="1400" dirty="0" smtClean="0">
                <a:hlinkClick r:id="rId5"/>
              </a:rPr>
              <a:t>http://www.palyam.org/</a:t>
            </a:r>
            <a:r>
              <a:rPr lang="en-US" sz="1400" dirty="0" smtClean="0"/>
              <a:t> </a:t>
            </a:r>
            <a:endParaRPr lang="he-IL" sz="1400" dirty="0"/>
          </a:p>
        </p:txBody>
      </p:sp>
      <p:sp>
        <p:nvSpPr>
          <p:cNvPr id="10" name="TextBox 9"/>
          <p:cNvSpPr txBox="1"/>
          <p:nvPr/>
        </p:nvSpPr>
        <p:spPr>
          <a:xfrm>
            <a:off x="0" y="3933056"/>
            <a:ext cx="8892480" cy="338554"/>
          </a:xfrm>
          <a:prstGeom prst="rect">
            <a:avLst/>
          </a:prstGeom>
          <a:noFill/>
        </p:spPr>
        <p:txBody>
          <a:bodyPr wrap="square" rtlCol="1">
            <a:spAutoFit/>
          </a:bodyPr>
          <a:lstStyle/>
          <a:p>
            <a:r>
              <a:rPr lang="he-IL" sz="1600" dirty="0" smtClean="0"/>
              <a:t>הארכיון הציוני המרכזי                              </a:t>
            </a:r>
            <a:r>
              <a:rPr lang="en-US" sz="1400" dirty="0" smtClean="0">
                <a:hlinkClick r:id="rId6"/>
              </a:rPr>
              <a:t>http://www.zionistarchives.org.il/tags/Pages/cyprus.aspx#!prettyPhoto</a:t>
            </a:r>
            <a:r>
              <a:rPr lang="he-IL" sz="1400" dirty="0" smtClean="0"/>
              <a:t>   </a:t>
            </a:r>
          </a:p>
        </p:txBody>
      </p:sp>
      <p:sp>
        <p:nvSpPr>
          <p:cNvPr id="11" name="TextBox 10"/>
          <p:cNvSpPr txBox="1"/>
          <p:nvPr/>
        </p:nvSpPr>
        <p:spPr>
          <a:xfrm>
            <a:off x="179512" y="3212976"/>
            <a:ext cx="8749480" cy="338554"/>
          </a:xfrm>
          <a:prstGeom prst="rect">
            <a:avLst/>
          </a:prstGeom>
          <a:noFill/>
        </p:spPr>
        <p:txBody>
          <a:bodyPr wrap="square" rtlCol="1">
            <a:spAutoFit/>
          </a:bodyPr>
          <a:lstStyle/>
          <a:p>
            <a:pPr algn="l" rtl="0"/>
            <a:r>
              <a:rPr lang="en-US" sz="1400" dirty="0" smtClean="0">
                <a:hlinkClick r:id="rId7"/>
              </a:rPr>
              <a:t>http://lib.cet.ac.il/Pages/item.asp?item=13264</a:t>
            </a:r>
            <a:r>
              <a:rPr lang="en-US" sz="1400" dirty="0" smtClean="0"/>
              <a:t>    </a:t>
            </a:r>
            <a:r>
              <a:rPr lang="he-IL" sz="1600" dirty="0" smtClean="0"/>
              <a:t>הספרייה של מטח</a:t>
            </a:r>
            <a:r>
              <a:rPr lang="he-IL" sz="1400" dirty="0" smtClean="0"/>
              <a:t>                                                                        </a:t>
            </a:r>
            <a:endParaRPr lang="he-IL" sz="1400" dirty="0"/>
          </a:p>
        </p:txBody>
      </p:sp>
      <p:sp>
        <p:nvSpPr>
          <p:cNvPr id="12" name="TextBox 11"/>
          <p:cNvSpPr txBox="1"/>
          <p:nvPr/>
        </p:nvSpPr>
        <p:spPr>
          <a:xfrm>
            <a:off x="0" y="4437112"/>
            <a:ext cx="8892480" cy="338554"/>
          </a:xfrm>
          <a:prstGeom prst="rect">
            <a:avLst/>
          </a:prstGeom>
          <a:noFill/>
        </p:spPr>
        <p:txBody>
          <a:bodyPr wrap="square" rtlCol="1">
            <a:spAutoFit/>
          </a:bodyPr>
          <a:lstStyle/>
          <a:p>
            <a:r>
              <a:rPr lang="he-IL" sz="1600" dirty="0" smtClean="0"/>
              <a:t>ארכיון הג'וינט                      </a:t>
            </a:r>
            <a:r>
              <a:rPr lang="en-US" sz="1600" dirty="0" smtClean="0">
                <a:hlinkClick r:id="rId8"/>
              </a:rPr>
              <a:t> </a:t>
            </a:r>
            <a:r>
              <a:rPr lang="en-US" sz="1400" dirty="0" smtClean="0">
                <a:hlinkClick r:id="rId9"/>
              </a:rPr>
              <a:t>http://archives.jdc.org/explore-the-archives/finding-aids/cyprus-collection/1945-1949</a:t>
            </a:r>
            <a:r>
              <a:rPr lang="he-IL" sz="1400" dirty="0" smtClean="0"/>
              <a:t> </a:t>
            </a:r>
            <a:endParaRPr lang="he-IL" sz="1400" dirty="0"/>
          </a:p>
        </p:txBody>
      </p:sp>
      <p:sp>
        <p:nvSpPr>
          <p:cNvPr id="13" name="TextBox 12"/>
          <p:cNvSpPr txBox="1"/>
          <p:nvPr/>
        </p:nvSpPr>
        <p:spPr>
          <a:xfrm>
            <a:off x="0" y="4869160"/>
            <a:ext cx="8892480" cy="307777"/>
          </a:xfrm>
          <a:prstGeom prst="rect">
            <a:avLst/>
          </a:prstGeom>
          <a:noFill/>
        </p:spPr>
        <p:txBody>
          <a:bodyPr wrap="square" rtlCol="1">
            <a:spAutoFit/>
          </a:bodyPr>
          <a:lstStyle/>
          <a:p>
            <a:r>
              <a:rPr lang="he-IL" sz="1400" dirty="0" smtClean="0"/>
              <a:t>ארכיון בית לוחמי הגטאות                                                                                                         </a:t>
            </a:r>
            <a:r>
              <a:rPr lang="en-US" sz="1400" dirty="0" smtClean="0">
                <a:hlinkClick r:id="rId10"/>
              </a:rPr>
              <a:t>http://www.gfh.org.il/</a:t>
            </a:r>
            <a:r>
              <a:rPr lang="en-US" sz="1400" dirty="0" smtClean="0"/>
              <a:t> </a:t>
            </a:r>
            <a:endParaRPr lang="he-IL" sz="1400" dirty="0"/>
          </a:p>
        </p:txBody>
      </p:sp>
      <p:sp>
        <p:nvSpPr>
          <p:cNvPr id="14" name="TextBox 13"/>
          <p:cNvSpPr txBox="1"/>
          <p:nvPr/>
        </p:nvSpPr>
        <p:spPr>
          <a:xfrm>
            <a:off x="0" y="2780928"/>
            <a:ext cx="8892480" cy="369332"/>
          </a:xfrm>
          <a:prstGeom prst="rect">
            <a:avLst/>
          </a:prstGeom>
          <a:noFill/>
        </p:spPr>
        <p:txBody>
          <a:bodyPr wrap="square" rtlCol="1">
            <a:spAutoFit/>
          </a:bodyPr>
          <a:lstStyle/>
          <a:p>
            <a:r>
              <a:rPr lang="he-IL" sz="1600" dirty="0" err="1" smtClean="0"/>
              <a:t>תולדוט</a:t>
            </a:r>
            <a:r>
              <a:rPr lang="he-IL" sz="1600" dirty="0" smtClean="0"/>
              <a:t> אתר ההיסטוריה – מטח                                 </a:t>
            </a:r>
            <a:r>
              <a:rPr lang="en-US" sz="1400" dirty="0" smtClean="0">
                <a:hlinkClick r:id="rId11"/>
              </a:rPr>
              <a:t>http://lib.toldot.cet.ac.il/pages/printitem.asp?item=13264</a:t>
            </a:r>
            <a:r>
              <a:rPr lang="he-IL" sz="1600" dirty="0" smtClean="0"/>
              <a:t> </a:t>
            </a:r>
            <a:r>
              <a:rPr lang="he-IL" dirty="0" smtClean="0"/>
              <a:t>   </a:t>
            </a:r>
            <a:endParaRPr lang="he-IL" dirty="0"/>
          </a:p>
        </p:txBody>
      </p:sp>
      <p:sp>
        <p:nvSpPr>
          <p:cNvPr id="15" name="TextBox 14"/>
          <p:cNvSpPr txBox="1"/>
          <p:nvPr/>
        </p:nvSpPr>
        <p:spPr>
          <a:xfrm>
            <a:off x="0" y="5301208"/>
            <a:ext cx="8892480" cy="307777"/>
          </a:xfrm>
          <a:prstGeom prst="rect">
            <a:avLst/>
          </a:prstGeom>
          <a:noFill/>
        </p:spPr>
        <p:txBody>
          <a:bodyPr wrap="square" rtlCol="1">
            <a:spAutoFit/>
          </a:bodyPr>
          <a:lstStyle/>
          <a:p>
            <a:r>
              <a:rPr lang="he-IL" sz="1400" dirty="0" smtClean="0"/>
              <a:t>המועצה לשימור אתרי מורשת בישראל – מחנה המעפילים עתלית ע"ש משה סנה                              </a:t>
            </a:r>
            <a:r>
              <a:rPr lang="en-US" sz="1400" dirty="0" smtClean="0">
                <a:hlinkClick r:id="rId12"/>
              </a:rPr>
              <a:t>http://maapilim.org.il/</a:t>
            </a:r>
            <a:endParaRPr lang="he-IL" sz="1400" dirty="0"/>
          </a:p>
        </p:txBody>
      </p:sp>
      <p:sp>
        <p:nvSpPr>
          <p:cNvPr id="16" name="מלבן 15"/>
          <p:cNvSpPr/>
          <p:nvPr/>
        </p:nvSpPr>
        <p:spPr>
          <a:xfrm>
            <a:off x="0" y="5661248"/>
            <a:ext cx="8869680" cy="307777"/>
          </a:xfrm>
          <a:prstGeom prst="rect">
            <a:avLst/>
          </a:prstGeom>
        </p:spPr>
        <p:txBody>
          <a:bodyPr wrap="square">
            <a:spAutoFit/>
          </a:bodyPr>
          <a:lstStyle/>
          <a:p>
            <a:r>
              <a:rPr lang="he-IL" sz="1400" cap="all" dirty="0" smtClean="0"/>
              <a:t>רשימות מהבּוֹידעם </a:t>
            </a:r>
            <a:r>
              <a:rPr lang="he-IL" sz="1400" cap="all" dirty="0" err="1" smtClean="0"/>
              <a:t>של</a:t>
            </a:r>
            <a:r>
              <a:rPr lang="he-IL" sz="1400" cap="all" dirty="0" smtClean="0"/>
              <a:t> אבנר </a:t>
            </a:r>
            <a:r>
              <a:rPr lang="he-IL" sz="1400" cap="all" dirty="0" err="1" smtClean="0"/>
              <a:t>שץ</a:t>
            </a:r>
            <a:r>
              <a:rPr lang="he-IL" sz="1400" cap="all" dirty="0" smtClean="0"/>
              <a:t>                                                                          </a:t>
            </a:r>
            <a:r>
              <a:rPr lang="en-US" sz="1400" cap="all" dirty="0" smtClean="0">
                <a:hlinkClick r:id="rId13"/>
              </a:rPr>
              <a:t>http://www.shats.com/?p=26873</a:t>
            </a:r>
            <a:r>
              <a:rPr lang="en-US" sz="1400" cap="all" dirty="0" smtClean="0"/>
              <a:t> </a:t>
            </a:r>
            <a:endParaRPr lang="he-IL" sz="1400" dirty="0"/>
          </a:p>
        </p:txBody>
      </p:sp>
      <p:sp>
        <p:nvSpPr>
          <p:cNvPr id="17" name="מלבן 16"/>
          <p:cNvSpPr/>
          <p:nvPr/>
        </p:nvSpPr>
        <p:spPr>
          <a:xfrm>
            <a:off x="0" y="6165304"/>
            <a:ext cx="8964488" cy="307777"/>
          </a:xfrm>
          <a:prstGeom prst="rect">
            <a:avLst/>
          </a:prstGeom>
        </p:spPr>
        <p:txBody>
          <a:bodyPr wrap="square">
            <a:spAutoFit/>
          </a:bodyPr>
          <a:lstStyle/>
          <a:p>
            <a:pPr algn="l" rtl="0"/>
            <a:r>
              <a:rPr lang="en-US" sz="1400" dirty="0" smtClean="0">
                <a:hlinkClick r:id="rId14"/>
              </a:rPr>
              <a:t>http://radio-yasoo.com/wscraft/page.php?id=4&amp;dgclay_showtopic=14369</a:t>
            </a:r>
            <a:r>
              <a:rPr lang="he-IL" sz="1400" dirty="0" smtClean="0"/>
              <a:t> </a:t>
            </a:r>
            <a:r>
              <a:rPr lang="en-US" sz="1400" dirty="0" smtClean="0"/>
              <a:t>  </a:t>
            </a:r>
            <a:r>
              <a:rPr lang="he-IL" sz="1400" dirty="0" smtClean="0"/>
              <a:t>רדיו </a:t>
            </a:r>
            <a:r>
              <a:rPr lang="he-IL" sz="1400" dirty="0" err="1" smtClean="0"/>
              <a:t>יאסו</a:t>
            </a:r>
            <a:r>
              <a:rPr lang="he-IL" sz="1400" dirty="0" smtClean="0"/>
              <a:t>                                                      </a:t>
            </a:r>
            <a:endParaRPr lang="he-IL"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707904" y="188640"/>
            <a:ext cx="5184576" cy="338554"/>
          </a:xfrm>
          <a:prstGeom prst="rect">
            <a:avLst/>
          </a:prstGeom>
          <a:noFill/>
        </p:spPr>
        <p:txBody>
          <a:bodyPr wrap="square" rtlCol="1">
            <a:spAutoFit/>
          </a:bodyPr>
          <a:lstStyle/>
          <a:p>
            <a:r>
              <a:rPr lang="he-IL" sz="1600" b="1" u="sng" dirty="0" err="1" smtClean="0"/>
              <a:t>פאפה</a:t>
            </a:r>
            <a:r>
              <a:rPr lang="he-IL" sz="1600" b="1" u="sng" dirty="0" smtClean="0"/>
              <a:t> וסילי</a:t>
            </a:r>
            <a:r>
              <a:rPr lang="he-IL" sz="1600" dirty="0" smtClean="0"/>
              <a:t>    </a:t>
            </a:r>
            <a:r>
              <a:rPr lang="he-IL" sz="1600" dirty="0" err="1" smtClean="0"/>
              <a:t>פרודרומוס</a:t>
            </a:r>
            <a:r>
              <a:rPr lang="he-IL" sz="1600" dirty="0" smtClean="0"/>
              <a:t> </a:t>
            </a:r>
            <a:r>
              <a:rPr lang="he-IL" sz="1600" dirty="0" err="1" smtClean="0"/>
              <a:t>כריסטו</a:t>
            </a:r>
            <a:r>
              <a:rPr lang="he-IL" sz="1600" dirty="0" smtClean="0"/>
              <a:t> (</a:t>
            </a:r>
            <a:r>
              <a:rPr lang="he-IL" sz="1600" dirty="0" err="1" smtClean="0"/>
              <a:t>כריסטקיס</a:t>
            </a:r>
            <a:r>
              <a:rPr lang="he-IL" sz="1600" dirty="0" smtClean="0"/>
              <a:t>) </a:t>
            </a:r>
            <a:r>
              <a:rPr lang="he-IL" sz="1600" dirty="0" err="1" smtClean="0"/>
              <a:t>פאפאוואסיליו</a:t>
            </a:r>
            <a:endParaRPr lang="he-IL" sz="1600" dirty="0"/>
          </a:p>
        </p:txBody>
      </p:sp>
      <p:pic>
        <p:nvPicPr>
          <p:cNvPr id="4" name="תמונה 3" descr="פאפאוואסיליו.jpg"/>
          <p:cNvPicPr>
            <a:picLocks noChangeAspect="1"/>
          </p:cNvPicPr>
          <p:nvPr/>
        </p:nvPicPr>
        <p:blipFill>
          <a:blip r:embed="rId3" cstate="print"/>
          <a:stretch>
            <a:fillRect/>
          </a:stretch>
        </p:blipFill>
        <p:spPr>
          <a:xfrm>
            <a:off x="3923928" y="620688"/>
            <a:ext cx="4681212" cy="3885406"/>
          </a:xfrm>
          <a:prstGeom prst="rect">
            <a:avLst/>
          </a:prstGeom>
        </p:spPr>
      </p:pic>
      <p:sp>
        <p:nvSpPr>
          <p:cNvPr id="5" name="TextBox 4"/>
          <p:cNvSpPr txBox="1"/>
          <p:nvPr/>
        </p:nvSpPr>
        <p:spPr>
          <a:xfrm>
            <a:off x="1475656" y="3645024"/>
            <a:ext cx="2448272" cy="830997"/>
          </a:xfrm>
          <a:prstGeom prst="rect">
            <a:avLst/>
          </a:prstGeom>
          <a:noFill/>
        </p:spPr>
        <p:txBody>
          <a:bodyPr wrap="square" rtlCol="1">
            <a:spAutoFit/>
          </a:bodyPr>
          <a:lstStyle/>
          <a:p>
            <a:r>
              <a:rPr lang="he-IL" sz="1600" dirty="0" err="1" smtClean="0"/>
              <a:t>פאפאוואסיליו</a:t>
            </a:r>
            <a:r>
              <a:rPr lang="he-IL" sz="1600" dirty="0" smtClean="0"/>
              <a:t>  שלישי מימין </a:t>
            </a:r>
          </a:p>
          <a:p>
            <a:r>
              <a:rPr lang="he-IL" sz="1600" dirty="0" smtClean="0"/>
              <a:t>עם אנשי הג'וינט. </a:t>
            </a:r>
          </a:p>
          <a:p>
            <a:r>
              <a:rPr lang="he-IL" sz="1400" dirty="0" smtClean="0"/>
              <a:t>צילום: גנזך צים </a:t>
            </a:r>
            <a:endParaRPr lang="he-IL" sz="1400" dirty="0"/>
          </a:p>
        </p:txBody>
      </p:sp>
      <p:sp>
        <p:nvSpPr>
          <p:cNvPr id="7" name="מלבן 6"/>
          <p:cNvSpPr/>
          <p:nvPr/>
        </p:nvSpPr>
        <p:spPr>
          <a:xfrm>
            <a:off x="3707904" y="4653136"/>
            <a:ext cx="5150769" cy="584775"/>
          </a:xfrm>
          <a:prstGeom prst="rect">
            <a:avLst/>
          </a:prstGeom>
        </p:spPr>
        <p:txBody>
          <a:bodyPr wrap="none">
            <a:spAutoFit/>
          </a:bodyPr>
          <a:lstStyle/>
          <a:p>
            <a:r>
              <a:rPr lang="he-IL" sz="1600" dirty="0" err="1" smtClean="0"/>
              <a:t>פאפא</a:t>
            </a:r>
            <a:r>
              <a:rPr lang="he-IL" sz="1600" dirty="0" smtClean="0"/>
              <a:t> אינו דמות מפורסמת. </a:t>
            </a:r>
          </a:p>
          <a:p>
            <a:r>
              <a:rPr lang="he-IL" sz="1600" dirty="0" smtClean="0"/>
              <a:t>הוא קפריסאי שסייע לאנשי ההעפלה ולפליטי המחנות בקפריסין</a:t>
            </a:r>
            <a:endParaRPr lang="he-IL" sz="1600" dirty="0"/>
          </a:p>
        </p:txBody>
      </p:sp>
      <p:sp>
        <p:nvSpPr>
          <p:cNvPr id="8" name="מלבן 7"/>
          <p:cNvSpPr/>
          <p:nvPr/>
        </p:nvSpPr>
        <p:spPr>
          <a:xfrm>
            <a:off x="0" y="5288340"/>
            <a:ext cx="8892480" cy="1569660"/>
          </a:xfrm>
          <a:prstGeom prst="rect">
            <a:avLst/>
          </a:prstGeom>
        </p:spPr>
        <p:txBody>
          <a:bodyPr wrap="square">
            <a:spAutoFit/>
          </a:bodyPr>
          <a:lstStyle/>
          <a:p>
            <a:r>
              <a:rPr lang="he-IL" sz="1600" dirty="0" smtClean="0"/>
              <a:t>נולד ב- 1919 </a:t>
            </a:r>
            <a:r>
              <a:rPr lang="he-IL" sz="1600" dirty="0" err="1" smtClean="0"/>
              <a:t>בלימניה</a:t>
            </a:r>
            <a:r>
              <a:rPr lang="he-IL" sz="1600" dirty="0" smtClean="0"/>
              <a:t>, כפר סמוך </a:t>
            </a:r>
            <a:r>
              <a:rPr lang="he-IL" sz="1600" dirty="0" err="1" smtClean="0"/>
              <a:t>לפמגוסטה</a:t>
            </a:r>
            <a:r>
              <a:rPr lang="he-IL" sz="1600" dirty="0" smtClean="0"/>
              <a:t>. נשלח לבית-ספר תיכון בעיר ודי מהר פיתח מודעות פוליטית והפך לאקטיביסט. מיד עם תום לימודיו, ב- 1937, היה ממייסדיה של תנועת האיגודים המקצועיים בקפריסין, שנחשבה בלתי </a:t>
            </a:r>
            <a:r>
              <a:rPr lang="he-IL" sz="1600" dirty="0" err="1" smtClean="0"/>
              <a:t>ליגלית</a:t>
            </a:r>
            <a:r>
              <a:rPr lang="he-IL" sz="1600" dirty="0" smtClean="0"/>
              <a:t> בעיני השלטון הקולוניאלי הבריטי אבל הפכה חוקית בתוך שנה, אחרי שהוגשה לשלטונות הבריטיים עצומה בה נטען שאין הגיון לאיסור במושבה בריטית בה חלים חוקי הממלכה, המתירים התאגדות כזאת. ההיתר הזה היה לדבריו תפנית שהשפיעה ישירות ובאופן עמוק על חייהם של תושבי האי. הוא תרם לשיפור תנאי העבודה ותנאי החיים בכלל של רוב התושבים.</a:t>
            </a:r>
            <a:endParaRPr lang="he-IL" sz="1600" dirty="0"/>
          </a:p>
        </p:txBody>
      </p:sp>
      <p:sp>
        <p:nvSpPr>
          <p:cNvPr id="9" name="חץ שמאלה 8"/>
          <p:cNvSpPr/>
          <p:nvPr/>
        </p:nvSpPr>
        <p:spPr>
          <a:xfrm>
            <a:off x="0" y="4797152"/>
            <a:ext cx="611560" cy="340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pic>
        <p:nvPicPr>
          <p:cNvPr id="10" name="תמונה 9" descr="פאפא וסיליו.jpg"/>
          <p:cNvPicPr>
            <a:picLocks noChangeAspect="1"/>
          </p:cNvPicPr>
          <p:nvPr/>
        </p:nvPicPr>
        <p:blipFill>
          <a:blip r:embed="rId4" cstate="print">
            <a:lum bright="19000"/>
          </a:blip>
          <a:stretch>
            <a:fillRect/>
          </a:stretch>
        </p:blipFill>
        <p:spPr>
          <a:xfrm>
            <a:off x="251519" y="188640"/>
            <a:ext cx="2723031" cy="31683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 name="תמונה 8" descr="רחוב צ'ארלס פסמן בהרצליה.jpg"/>
          <p:cNvPicPr>
            <a:picLocks noChangeAspect="1"/>
          </p:cNvPicPr>
          <p:nvPr/>
        </p:nvPicPr>
        <p:blipFill>
          <a:blip r:embed="rId3" cstate="print"/>
          <a:stretch>
            <a:fillRect/>
          </a:stretch>
        </p:blipFill>
        <p:spPr>
          <a:xfrm>
            <a:off x="4067944" y="5949280"/>
            <a:ext cx="1694224" cy="908720"/>
          </a:xfrm>
          <a:prstGeom prst="rect">
            <a:avLst/>
          </a:prstGeom>
        </p:spPr>
      </p:pic>
      <p:pic>
        <p:nvPicPr>
          <p:cNvPr id="2" name="תמונה 1" descr="papa1.jpg"/>
          <p:cNvPicPr>
            <a:picLocks noChangeAspect="1"/>
          </p:cNvPicPr>
          <p:nvPr/>
        </p:nvPicPr>
        <p:blipFill>
          <a:blip r:embed="rId4" cstate="print"/>
          <a:stretch>
            <a:fillRect/>
          </a:stretch>
        </p:blipFill>
        <p:spPr>
          <a:xfrm>
            <a:off x="6084168" y="0"/>
            <a:ext cx="2782929" cy="2053184"/>
          </a:xfrm>
          <a:prstGeom prst="rect">
            <a:avLst/>
          </a:prstGeom>
        </p:spPr>
      </p:pic>
      <p:sp>
        <p:nvSpPr>
          <p:cNvPr id="5" name="מלבן 4"/>
          <p:cNvSpPr/>
          <p:nvPr/>
        </p:nvSpPr>
        <p:spPr>
          <a:xfrm>
            <a:off x="2267744" y="908720"/>
            <a:ext cx="3851920" cy="830997"/>
          </a:xfrm>
          <a:prstGeom prst="rect">
            <a:avLst/>
          </a:prstGeom>
        </p:spPr>
        <p:txBody>
          <a:bodyPr wrap="square">
            <a:spAutoFit/>
          </a:bodyPr>
          <a:lstStyle/>
          <a:p>
            <a:r>
              <a:rPr lang="he-IL" sz="1600" dirty="0" err="1" smtClean="0"/>
              <a:t>פאפא</a:t>
            </a:r>
            <a:r>
              <a:rPr lang="he-IL" sz="1600" dirty="0" smtClean="0"/>
              <a:t> מימין </a:t>
            </a:r>
            <a:r>
              <a:rPr lang="he-IL" sz="1400" dirty="0" smtClean="0"/>
              <a:t>(כנראה) </a:t>
            </a:r>
            <a:r>
              <a:rPr lang="he-IL" sz="1600" dirty="0" smtClean="0"/>
              <a:t>על סיפון האוניה פאן יורק, </a:t>
            </a:r>
          </a:p>
          <a:p>
            <a:r>
              <a:rPr lang="he-IL" sz="1600" dirty="0" smtClean="0"/>
              <a:t>ברקע פאן </a:t>
            </a:r>
            <a:r>
              <a:rPr lang="he-IL" sz="1600" dirty="0" err="1" smtClean="0"/>
              <a:t>קרסנט</a:t>
            </a:r>
            <a:r>
              <a:rPr lang="he-IL" sz="1600" dirty="0" smtClean="0"/>
              <a:t>, </a:t>
            </a:r>
          </a:p>
          <a:p>
            <a:r>
              <a:rPr lang="he-IL" sz="1600" dirty="0" smtClean="0"/>
              <a:t>סמוך </a:t>
            </a:r>
            <a:r>
              <a:rPr lang="he-IL" sz="1600" dirty="0" err="1" smtClean="0"/>
              <a:t>לפמגוסטה</a:t>
            </a:r>
            <a:r>
              <a:rPr lang="he-IL" sz="1600" dirty="0" smtClean="0"/>
              <a:t>, 1948</a:t>
            </a:r>
            <a:endParaRPr lang="he-IL" sz="1600" dirty="0"/>
          </a:p>
        </p:txBody>
      </p:sp>
      <p:sp>
        <p:nvSpPr>
          <p:cNvPr id="4" name="מלבן 3"/>
          <p:cNvSpPr/>
          <p:nvPr/>
        </p:nvSpPr>
        <p:spPr>
          <a:xfrm>
            <a:off x="251520" y="1988840"/>
            <a:ext cx="8892480" cy="4185761"/>
          </a:xfrm>
          <a:prstGeom prst="rect">
            <a:avLst/>
          </a:prstGeom>
        </p:spPr>
        <p:txBody>
          <a:bodyPr wrap="square">
            <a:spAutoFit/>
          </a:bodyPr>
          <a:lstStyle/>
          <a:p>
            <a:r>
              <a:rPr lang="he-IL" sz="1400" dirty="0" smtClean="0"/>
              <a:t>ב- 1941 הצטרף למפלגת </a:t>
            </a:r>
            <a:r>
              <a:rPr lang="en-US" sz="1400" dirty="0" smtClean="0"/>
              <a:t>AKEL – </a:t>
            </a:r>
            <a:r>
              <a:rPr lang="he-IL" sz="1400" dirty="0" smtClean="0"/>
              <a:t> מפלגת הפועלים הדמוקרטית, מפלגה סוציאל-דמוקרטית שנוסדה באותה שנה. המפלגה תמכה במאמץ המלחמתי נגד הנאצים, במקביל לשאיפה להשתחרר מהשלטון הבריטי – מצב המזכיר את עמדת היהודים בארץ באותה עת. </a:t>
            </a:r>
            <a:r>
              <a:rPr lang="he-IL" sz="1400" dirty="0" err="1" smtClean="0"/>
              <a:t>פאפא</a:t>
            </a:r>
            <a:r>
              <a:rPr lang="he-IL" sz="1400" dirty="0" smtClean="0"/>
              <a:t> התגייס, מתוך מניעים אידיאולוגיים, לצבא הבריטי והוצב במצרים, ובעת שירותו הצבאי התחיל סיפור האהבה ההזוי-משהו עם היהודים.  </a:t>
            </a:r>
          </a:p>
          <a:p>
            <a:r>
              <a:rPr lang="he-IL" sz="1400" dirty="0" smtClean="0"/>
              <a:t>בעת  חופשתו הראשונה מן הצבא הבריטי. האונייה שלו הפליגה ממצרים דרך חיפה, והוא עמד עם חבר על הכרמל והביט בנוף, ואחר כך באנשים – שנראו לו נוגים וטרגיים, בניגוד בולט לנוף המקסים – ומשהו קרה לו. זה קרה ב- 25/12/1945 ערב חג המולד.  אז החל להתפתח העניין המתגבר שלו בשואת יהודי אירופה ובלאומיות היהודית.    </a:t>
            </a:r>
          </a:p>
          <a:p>
            <a:r>
              <a:rPr lang="he-IL" sz="1400" dirty="0" smtClean="0"/>
              <a:t>ב- 1946 נודע לו בחשאי מפיו של איש ארגון הג'וינט, שמואל צ'רלס </a:t>
            </a:r>
            <a:r>
              <a:rPr lang="he-IL" sz="1400" dirty="0" err="1" smtClean="0"/>
              <a:t>פסמן</a:t>
            </a:r>
            <a:r>
              <a:rPr lang="he-IL" sz="1400" dirty="0" smtClean="0"/>
              <a:t> </a:t>
            </a:r>
            <a:r>
              <a:rPr lang="en-US" sz="1400" dirty="0" smtClean="0"/>
              <a:t>Charles </a:t>
            </a:r>
            <a:r>
              <a:rPr lang="en-US" sz="1400" dirty="0" err="1" smtClean="0"/>
              <a:t>Passman</a:t>
            </a:r>
            <a:r>
              <a:rPr lang="he-IL" sz="1400" dirty="0" smtClean="0"/>
              <a:t>, על התוכנית הבריטית לבנות בקפריסין מחנות עבור המעפילים היהודים שנמנעה כניסתם ארצה; </a:t>
            </a:r>
            <a:r>
              <a:rPr lang="he-IL" sz="1400" dirty="0" err="1" smtClean="0"/>
              <a:t>פסמן</a:t>
            </a:r>
            <a:r>
              <a:rPr lang="he-IL" sz="1400" dirty="0" smtClean="0"/>
              <a:t> ביקש את עצתו, </a:t>
            </a:r>
            <a:r>
              <a:rPr lang="he-IL" sz="1400" dirty="0" err="1" smtClean="0"/>
              <a:t>ופאפא</a:t>
            </a:r>
            <a:r>
              <a:rPr lang="he-IL" sz="1400" dirty="0" smtClean="0"/>
              <a:t> הציע לפעול בשני מישורים. ראשית, לארגן מחאה בקרב הקפריסאים נגד התוכנית הבריטית – אולם הסיכוי שהדבר יביא לשינוי ההחלטות הבריטיות היה קטן. במקביל, הציע להתארגן במישור המעשי – לדוגמא, לרשום את הג'וינט כארגון </a:t>
            </a:r>
            <a:r>
              <a:rPr lang="he-IL" sz="1400" dirty="0" err="1" smtClean="0"/>
              <a:t>פילנטרופי</a:t>
            </a:r>
            <a:r>
              <a:rPr lang="he-IL" sz="1400" dirty="0" smtClean="0"/>
              <a:t> מוכר; כסוכן מנוסה הכיר היטב את החוקים וההטבות של רישום מסוג זה. הרישום איפשר לפתוח משרדים מקומיים, להעסיק עובדים – בהם רופאים ואחיות – במחנות, העניק פטור ממסי יבוא, להביא לקפריסין ציוד ואספקה. השניים ניסחו מכתב למזכיר הקולוניאלי בניקוסיה. התשובה התעכבה, </a:t>
            </a:r>
            <a:r>
              <a:rPr lang="he-IL" sz="1400" dirty="0" err="1" smtClean="0"/>
              <a:t>ופאפא</a:t>
            </a:r>
            <a:r>
              <a:rPr lang="he-IL" sz="1400" dirty="0" smtClean="0"/>
              <a:t> החליט לפנות לעתונות הבריטית. ידיד מן הצבא הבריטי, </a:t>
            </a:r>
            <a:r>
              <a:rPr lang="he-IL" sz="1400" dirty="0" err="1" smtClean="0"/>
              <a:t>ג'ורג</a:t>
            </a:r>
            <a:r>
              <a:rPr lang="he-IL" sz="1400" dirty="0" smtClean="0"/>
              <a:t>' </a:t>
            </a:r>
            <a:r>
              <a:rPr lang="he-IL" sz="1400" dirty="0" err="1" smtClean="0"/>
              <a:t>בואלר</a:t>
            </a:r>
            <a:r>
              <a:rPr lang="he-IL" sz="1400" dirty="0" smtClean="0"/>
              <a:t>, היה עתונאי ב"דיילי הראלד", שופרה של מפלגת הלייבור השלטת בבריטניה, ויזם את מינויו של </a:t>
            </a:r>
            <a:r>
              <a:rPr lang="he-IL" sz="1400" dirty="0" err="1" smtClean="0"/>
              <a:t>פאפא</a:t>
            </a:r>
            <a:r>
              <a:rPr lang="he-IL" sz="1400" dirty="0" smtClean="0"/>
              <a:t> לכתב המקומי של העתון בקפריסין; הוא העביר אם כן לעיתון ידיעה מנוסחת בדרמטיות, ובה פרטים על התוכנית הבריטית להביא פליטים יהודיים לקפריסין, </a:t>
            </a:r>
          </a:p>
          <a:p>
            <a:r>
              <a:rPr lang="he-IL" sz="1400" dirty="0" smtClean="0"/>
              <a:t>ודיווח על התנגדות הקפריסאים ליישומה. עוד לפני שפורסמה </a:t>
            </a:r>
          </a:p>
          <a:p>
            <a:r>
              <a:rPr lang="he-IL" sz="1400" dirty="0" smtClean="0"/>
              <a:t>הידיעה, העביר אותה העיתון למשרד החוץ הבריטי, </a:t>
            </a:r>
          </a:p>
          <a:p>
            <a:r>
              <a:rPr lang="he-IL" sz="1400" dirty="0" smtClean="0"/>
              <a:t>ובאותו לילה, בחצות, אושרו כל בקשות ארגון הג'וינט.  </a:t>
            </a:r>
            <a:endParaRPr lang="he-IL" sz="1400" dirty="0"/>
          </a:p>
        </p:txBody>
      </p:sp>
      <p:pic>
        <p:nvPicPr>
          <p:cNvPr id="6" name="תמונה 5" descr="Charles Passman.jpg"/>
          <p:cNvPicPr>
            <a:picLocks noChangeAspect="1"/>
          </p:cNvPicPr>
          <p:nvPr/>
        </p:nvPicPr>
        <p:blipFill>
          <a:blip r:embed="rId5" cstate="print"/>
          <a:stretch>
            <a:fillRect/>
          </a:stretch>
        </p:blipFill>
        <p:spPr>
          <a:xfrm>
            <a:off x="1187624" y="5333274"/>
            <a:ext cx="1331640" cy="1524726"/>
          </a:xfrm>
          <a:prstGeom prst="rect">
            <a:avLst/>
          </a:prstGeom>
        </p:spPr>
      </p:pic>
      <p:sp>
        <p:nvSpPr>
          <p:cNvPr id="7" name="מלבן 6"/>
          <p:cNvSpPr/>
          <p:nvPr/>
        </p:nvSpPr>
        <p:spPr>
          <a:xfrm>
            <a:off x="2411760" y="6093296"/>
            <a:ext cx="1627753" cy="369332"/>
          </a:xfrm>
          <a:prstGeom prst="rect">
            <a:avLst/>
          </a:prstGeom>
        </p:spPr>
        <p:txBody>
          <a:bodyPr wrap="none">
            <a:spAutoFit/>
          </a:bodyPr>
          <a:lstStyle/>
          <a:p>
            <a:r>
              <a:rPr lang="en-US" dirty="0" smtClean="0"/>
              <a:t> </a:t>
            </a:r>
            <a:r>
              <a:rPr lang="en-US" sz="1600" dirty="0" smtClean="0"/>
              <a:t>Charles </a:t>
            </a:r>
            <a:r>
              <a:rPr lang="en-US" sz="1600" dirty="0" err="1" smtClean="0"/>
              <a:t>Passman</a:t>
            </a:r>
            <a:endParaRPr lang="he-IL" sz="1600" dirty="0"/>
          </a:p>
        </p:txBody>
      </p:sp>
      <p:sp>
        <p:nvSpPr>
          <p:cNvPr id="8" name="מלבן 7"/>
          <p:cNvSpPr/>
          <p:nvPr/>
        </p:nvSpPr>
        <p:spPr>
          <a:xfrm>
            <a:off x="5796136" y="6519446"/>
            <a:ext cx="2427267" cy="338554"/>
          </a:xfrm>
          <a:prstGeom prst="rect">
            <a:avLst/>
          </a:prstGeom>
        </p:spPr>
        <p:txBody>
          <a:bodyPr wrap="none">
            <a:spAutoFit/>
          </a:bodyPr>
          <a:lstStyle/>
          <a:p>
            <a:r>
              <a:rPr lang="he-IL" sz="1600" dirty="0" smtClean="0"/>
              <a:t>רחוב צ'ארלס </a:t>
            </a:r>
            <a:r>
              <a:rPr lang="he-IL" sz="1600" dirty="0" err="1" smtClean="0"/>
              <a:t>פסמן</a:t>
            </a:r>
            <a:r>
              <a:rPr lang="he-IL" sz="1600" dirty="0" smtClean="0"/>
              <a:t> בהרצליה</a:t>
            </a:r>
            <a:endParaRPr lang="he-IL" sz="1600" dirty="0"/>
          </a:p>
        </p:txBody>
      </p:sp>
      <p:sp>
        <p:nvSpPr>
          <p:cNvPr id="10" name="TextBox 9"/>
          <p:cNvSpPr txBox="1"/>
          <p:nvPr/>
        </p:nvSpPr>
        <p:spPr>
          <a:xfrm>
            <a:off x="395536" y="188640"/>
            <a:ext cx="3528392" cy="230832"/>
          </a:xfrm>
          <a:prstGeom prst="rect">
            <a:avLst/>
          </a:prstGeom>
          <a:noFill/>
        </p:spPr>
        <p:txBody>
          <a:bodyPr wrap="square" rtlCol="1">
            <a:spAutoFit/>
          </a:bodyPr>
          <a:lstStyle/>
          <a:p>
            <a:pPr algn="l" rtl="0"/>
            <a:r>
              <a:rPr lang="en-US" sz="900" dirty="0" smtClean="0">
                <a:hlinkClick r:id="rId6"/>
              </a:rPr>
              <a:t>http://www.shats.com/?p=26873</a:t>
            </a:r>
            <a:r>
              <a:rPr lang="en-US" sz="900" dirty="0" smtClean="0"/>
              <a:t>  </a:t>
            </a:r>
            <a:endParaRPr lang="he-IL" sz="900" dirty="0"/>
          </a:p>
        </p:txBody>
      </p:sp>
      <p:sp>
        <p:nvSpPr>
          <p:cNvPr id="11" name="חץ שמאלה 10"/>
          <p:cNvSpPr/>
          <p:nvPr/>
        </p:nvSpPr>
        <p:spPr>
          <a:xfrm>
            <a:off x="0" y="6021288"/>
            <a:ext cx="611560" cy="340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3</a:t>
            </a: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0" y="116632"/>
            <a:ext cx="8927976" cy="5047536"/>
          </a:xfrm>
          <a:prstGeom prst="rect">
            <a:avLst/>
          </a:prstGeom>
        </p:spPr>
        <p:txBody>
          <a:bodyPr wrap="square">
            <a:spAutoFit/>
          </a:bodyPr>
          <a:lstStyle/>
          <a:p>
            <a:r>
              <a:rPr lang="he-IL" sz="1400" dirty="0" err="1" smtClean="0"/>
              <a:t>פאפא</a:t>
            </a:r>
            <a:r>
              <a:rPr lang="he-IL" sz="1400" dirty="0" smtClean="0"/>
              <a:t> הפך למעין דמות-אב מיטיבה של הפליטים היהודים במחנות בקפריסין וסייע לארגוני המחתרת השונים שפעלו שם. </a:t>
            </a:r>
          </a:p>
          <a:p>
            <a:r>
              <a:rPr lang="he-IL" sz="1400" dirty="0" smtClean="0"/>
              <a:t>כמו ותיקי מחתרת רבים </a:t>
            </a:r>
            <a:r>
              <a:rPr lang="he-IL" sz="1400" dirty="0" err="1" smtClean="0"/>
              <a:t>פאפא</a:t>
            </a:r>
            <a:r>
              <a:rPr lang="he-IL" sz="1400" dirty="0" smtClean="0"/>
              <a:t> שמר על חשאיות בעניינים מסוימים גם כעבור שנים רבות, אבל נראה שיצר קשרים בין המחתרת הקפריסאית </a:t>
            </a:r>
            <a:r>
              <a:rPr lang="en-US" sz="1400" dirty="0" smtClean="0"/>
              <a:t> EOKA </a:t>
            </a:r>
            <a:r>
              <a:rPr lang="he-IL" sz="1400" dirty="0" smtClean="0"/>
              <a:t>לאנשי ההגנה, לאור זהות האינטרסים של הארגונים – המאבק בשלטונות בריטים. בו בזמן היה סוכן מקומי רשמי של הג'וינט. ב- 1948 ביקר בארץ, ישב בכסית ונפגש עם גדולי האומה, "מבן-</a:t>
            </a:r>
            <a:r>
              <a:rPr lang="he-IL" sz="1400" dirty="0" err="1" smtClean="0"/>
              <a:t>גוריון</a:t>
            </a:r>
            <a:r>
              <a:rPr lang="he-IL" sz="1400" dirty="0" smtClean="0"/>
              <a:t> ומטה."   </a:t>
            </a:r>
          </a:p>
          <a:p>
            <a:r>
              <a:rPr lang="he-IL" sz="1600" dirty="0" err="1" smtClean="0"/>
              <a:t>פאפא</a:t>
            </a:r>
            <a:r>
              <a:rPr lang="he-IL" sz="1600" dirty="0" smtClean="0"/>
              <a:t> דאג לכל צורכיהם של המעפילים: אוכל, השגת מסמכים מזויפים שבעזרתם הצליחו להתגנב החוצה </a:t>
            </a:r>
            <a:r>
              <a:rPr lang="he-IL" sz="1400" dirty="0" smtClean="0"/>
              <a:t>ועוד. </a:t>
            </a:r>
          </a:p>
          <a:p>
            <a:r>
              <a:rPr lang="he-IL" sz="1400" dirty="0" smtClean="0"/>
              <a:t>עד תחילת 1947 כבר היה </a:t>
            </a:r>
            <a:r>
              <a:rPr lang="he-IL" sz="1400" dirty="0" err="1" smtClean="0"/>
              <a:t>פאפא</a:t>
            </a:r>
            <a:r>
              <a:rPr lang="he-IL" sz="1400" dirty="0" smtClean="0"/>
              <a:t> חלק פעיל בתשתית ארגון "ההגנה" בקפריסין, וסייע ליהודים רבים להימלט ממחנות ההסגר בדרכים שונות.  </a:t>
            </a:r>
          </a:p>
          <a:p>
            <a:r>
              <a:rPr lang="he-IL" sz="1400" dirty="0" smtClean="0"/>
              <a:t>מעורבותו העיקרית הייתה באחד משיאיה האפיים האחרים של התקופה, הגעתן אוניות המעפילים הגדולות ביותר, פאן-יורק ופאן </a:t>
            </a:r>
            <a:r>
              <a:rPr lang="he-IL" sz="1400" dirty="0" err="1" smtClean="0"/>
              <a:t>קרסנט</a:t>
            </a:r>
            <a:r>
              <a:rPr lang="he-IL" sz="1400" dirty="0" smtClean="0"/>
              <a:t> לקפריסין. הוא לא טיפל רק בפליטים אלא חבר לקברניטי שתי האוניות, גד </a:t>
            </a:r>
            <a:r>
              <a:rPr lang="he-IL" sz="1400" dirty="0" err="1" smtClean="0"/>
              <a:t>הילב</a:t>
            </a:r>
            <a:r>
              <a:rPr lang="he-IL" sz="1400" dirty="0" smtClean="0"/>
              <a:t> </a:t>
            </a:r>
            <a:r>
              <a:rPr lang="he-IL" sz="1400" dirty="0" err="1" smtClean="0"/>
              <a:t>ואייק</a:t>
            </a:r>
            <a:r>
              <a:rPr lang="he-IL" sz="1400" dirty="0" smtClean="0"/>
              <a:t> אהרונוביץ', ויחד טיפלו באוניות ושמרו על כשירותן על מנת שישמשו בעתיד את הצי. הנפת דגל ישראל על האוניות עם הכרזת העצמאות הוא אחד הזיכרונות הטעונים ורבי העוצמה ביותר שנשא עמו כל חייו.    </a:t>
            </a:r>
            <a:br>
              <a:rPr lang="he-IL" sz="1400" dirty="0" smtClean="0"/>
            </a:br>
            <a:r>
              <a:rPr lang="he-IL" sz="1400" dirty="0" smtClean="0"/>
              <a:t>בתום המלחמה החליט להקים עסק משלו – סוכנות אוניות; הסוציאליזם שלו לא הפריע לו להצליח בעסקים. הוא הפך לסוכן של חברת צים וקרא לחברה שבבעלותו בשם העברי "שֹהם" (כשמה של סוכנות האוניות הישראלית של צים דאז.) </a:t>
            </a:r>
          </a:p>
          <a:p>
            <a:r>
              <a:rPr lang="he-IL" sz="1400" dirty="0" err="1" smtClean="0"/>
              <a:t>פאפא</a:t>
            </a:r>
            <a:r>
              <a:rPr lang="he-IL" sz="1400" dirty="0" smtClean="0"/>
              <a:t> היה בלונדון עם פרוץ קרבות מלחמת האזרחים ב- 1974 והצבא הטורקי פלש לצפון האי. בארץ התארגנה, באורח ספונטני לחלוטין, רשת סיוע התנדבותית. </a:t>
            </a:r>
            <a:r>
              <a:rPr lang="he-IL" sz="1400" dirty="0" err="1" smtClean="0"/>
              <a:t>פאפא</a:t>
            </a:r>
            <a:r>
              <a:rPr lang="he-IL" sz="1400" dirty="0" smtClean="0"/>
              <a:t> רצה, יותר מכל, להגיע בהקדם לקפריסין, אולם על האי הוטל מצור ימי ואוירי ולא היתה כל דרך מוסדרת להגיע לשם. חבריו נערכו למבצע שהיה בו משהו מאווירת הימים הרחוקים של המאבק במחתרת. ספינת הדיג "גלים" של הקבוץ המאוחד נבחרה לשמש כפורצת המצור. הפעיל אותה צוות מתנדבים (</a:t>
            </a:r>
            <a:r>
              <a:rPr lang="he-IL" sz="1400" dirty="0" err="1" smtClean="0"/>
              <a:t>פאפא</a:t>
            </a:r>
            <a:r>
              <a:rPr lang="he-IL" sz="1400" dirty="0" smtClean="0"/>
              <a:t> נשא בארנקו רשימה עם שמותיהם: דוד מיימון מעין </a:t>
            </a:r>
            <a:r>
              <a:rPr lang="he-IL" sz="1400" dirty="0" err="1" smtClean="0"/>
              <a:t>חרוד</a:t>
            </a:r>
            <a:r>
              <a:rPr lang="he-IL" sz="1400" dirty="0" smtClean="0"/>
              <a:t>, נתן הכהן מדפנה, נסים כהן ממעגן מיכאל, אלון </a:t>
            </a:r>
            <a:r>
              <a:rPr lang="he-IL" sz="1400" dirty="0" err="1" smtClean="0"/>
              <a:t>אונגר</a:t>
            </a:r>
            <a:r>
              <a:rPr lang="he-IL" sz="1400" dirty="0" smtClean="0"/>
              <a:t> וגלעד אמיר משדות-ים) והספינה יצאה לדרכה בלילה. עם שחר הגיעו ללרנקה. זוהי מחווה שגם עליה דיבר </a:t>
            </a:r>
            <a:r>
              <a:rPr lang="he-IL" sz="1400" dirty="0" err="1" smtClean="0"/>
              <a:t>פאפא</a:t>
            </a:r>
            <a:r>
              <a:rPr lang="he-IL" sz="1400" dirty="0" smtClean="0"/>
              <a:t> בהתרגשות עצומה.  </a:t>
            </a:r>
          </a:p>
          <a:p>
            <a:r>
              <a:rPr lang="he-IL" sz="1400" dirty="0" err="1" smtClean="0"/>
              <a:t>פאפא</a:t>
            </a:r>
            <a:r>
              <a:rPr lang="he-IL" sz="1400" dirty="0" smtClean="0"/>
              <a:t> התיישב בלימסול, והחל בתהליך של שיקום. הוא עסק בסיוע לגולי </a:t>
            </a:r>
            <a:r>
              <a:rPr lang="he-IL" sz="1400" dirty="0" err="1" smtClean="0"/>
              <a:t>פמגוסטה</a:t>
            </a:r>
            <a:r>
              <a:rPr lang="he-IL" sz="1400" dirty="0" smtClean="0"/>
              <a:t>, ששמרו על מערך ארגוני </a:t>
            </a:r>
            <a:r>
              <a:rPr lang="he-IL" sz="1400" dirty="0" err="1" smtClean="0"/>
              <a:t>שפאפאואסיליו</a:t>
            </a:r>
            <a:r>
              <a:rPr lang="he-IL" sz="1400" dirty="0" smtClean="0"/>
              <a:t> היה אחד ממנהיגיו. הוא מונה לאחראי על הטיפול והשיקום של הפליטים הקפריסאיים. </a:t>
            </a:r>
          </a:p>
          <a:p>
            <a:r>
              <a:rPr lang="he-IL" sz="1400" dirty="0" err="1" smtClean="0"/>
              <a:t>פאפאואסיליו</a:t>
            </a:r>
            <a:r>
              <a:rPr lang="he-IL" sz="1400" dirty="0" smtClean="0"/>
              <a:t> מונה לראש העיר של </a:t>
            </a:r>
            <a:r>
              <a:rPr lang="he-IL" sz="1400" dirty="0" err="1" smtClean="0"/>
              <a:t>פמגוסטה</a:t>
            </a:r>
            <a:r>
              <a:rPr lang="he-IL" sz="1400" dirty="0" smtClean="0"/>
              <a:t> בגולה. </a:t>
            </a:r>
          </a:p>
          <a:p>
            <a:r>
              <a:rPr lang="he-IL" sz="1400" dirty="0" err="1" smtClean="0"/>
              <a:t>פאפא</a:t>
            </a:r>
            <a:r>
              <a:rPr lang="he-IL" sz="1400" dirty="0" smtClean="0"/>
              <a:t> מת ב- 22/12/2006, בן 88 במותו.  </a:t>
            </a:r>
            <a:endParaRPr lang="he-IL" sz="1400" dirty="0"/>
          </a:p>
        </p:txBody>
      </p:sp>
      <p:sp>
        <p:nvSpPr>
          <p:cNvPr id="6" name="TextBox 5"/>
          <p:cNvSpPr txBox="1"/>
          <p:nvPr/>
        </p:nvSpPr>
        <p:spPr>
          <a:xfrm>
            <a:off x="323528" y="5301208"/>
            <a:ext cx="8568952" cy="830997"/>
          </a:xfrm>
          <a:prstGeom prst="rect">
            <a:avLst/>
          </a:prstGeom>
          <a:noFill/>
          <a:ln>
            <a:solidFill>
              <a:schemeClr val="tx1"/>
            </a:solidFill>
            <a:prstDash val="dash"/>
          </a:ln>
        </p:spPr>
        <p:txBody>
          <a:bodyPr wrap="square" rtlCol="1">
            <a:spAutoFit/>
          </a:bodyPr>
          <a:lstStyle/>
          <a:p>
            <a:r>
              <a:rPr lang="he-IL" sz="1600" dirty="0" smtClean="0"/>
              <a:t>ביום סגירת המחנות, ניגש אל </a:t>
            </a:r>
            <a:r>
              <a:rPr lang="he-IL" sz="1600" dirty="0" err="1" smtClean="0"/>
              <a:t>פאפא</a:t>
            </a:r>
            <a:r>
              <a:rPr lang="he-IL" sz="1600" dirty="0" smtClean="0"/>
              <a:t> מפקד מחנות הפליטים סר </a:t>
            </a:r>
            <a:r>
              <a:rPr lang="he-IL" sz="1600" dirty="0" err="1" smtClean="0"/>
              <a:t>גודפרי</a:t>
            </a:r>
            <a:r>
              <a:rPr lang="he-IL" sz="1600" dirty="0" smtClean="0"/>
              <a:t> </a:t>
            </a:r>
            <a:r>
              <a:rPr lang="he-IL" sz="1600" dirty="0" err="1" smtClean="0"/>
              <a:t>קולינס</a:t>
            </a:r>
            <a:r>
              <a:rPr lang="he-IL" sz="1600" dirty="0" smtClean="0"/>
              <a:t>, וסיפר לו כי 1,500 איש נעלמו מהרשימות שבידו. </a:t>
            </a:r>
            <a:r>
              <a:rPr lang="he-IL" sz="1600" dirty="0" err="1" smtClean="0"/>
              <a:t>פאפא</a:t>
            </a:r>
            <a:r>
              <a:rPr lang="he-IL" sz="1600" dirty="0" smtClean="0"/>
              <a:t> לא התבלבל, ואמר לו שכנראה היהודים ביצעו רישום מזויף של פליטים כדי לקבל הקצאות מזון גדולות יותר. את סר </a:t>
            </a:r>
            <a:r>
              <a:rPr lang="he-IL" sz="1600" dirty="0" err="1" smtClean="0"/>
              <a:t>קולינס</a:t>
            </a:r>
            <a:r>
              <a:rPr lang="he-IL" sz="1600" dirty="0" smtClean="0"/>
              <a:t> זה סיפק.   </a:t>
            </a:r>
            <a:endParaRPr lang="he-IL" sz="1600" dirty="0"/>
          </a:p>
        </p:txBody>
      </p:sp>
      <p:sp>
        <p:nvSpPr>
          <p:cNvPr id="7" name="TextBox 6"/>
          <p:cNvSpPr txBox="1"/>
          <p:nvPr/>
        </p:nvSpPr>
        <p:spPr>
          <a:xfrm>
            <a:off x="0" y="6309320"/>
            <a:ext cx="8892480" cy="338554"/>
          </a:xfrm>
          <a:prstGeom prst="rect">
            <a:avLst/>
          </a:prstGeom>
          <a:noFill/>
        </p:spPr>
        <p:txBody>
          <a:bodyPr wrap="square" rtlCol="1">
            <a:spAutoFit/>
          </a:bodyPr>
          <a:lstStyle/>
          <a:p>
            <a:r>
              <a:rPr lang="he-IL" sz="1600" dirty="0" smtClean="0"/>
              <a:t>ב- 6/6/1995 ח' בסיון תשנ"ה קיבל את 'אות יקיר הכרמל' מאוניברסיטת חיפה. </a:t>
            </a:r>
            <a:endParaRPr lang="he-IL" sz="1600" dirty="0"/>
          </a:p>
        </p:txBody>
      </p:sp>
      <p:sp>
        <p:nvSpPr>
          <p:cNvPr id="8" name="חץ שמאלה 7"/>
          <p:cNvSpPr/>
          <p:nvPr/>
        </p:nvSpPr>
        <p:spPr>
          <a:xfrm>
            <a:off x="0" y="6021288"/>
            <a:ext cx="611560" cy="340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4</a:t>
            </a:r>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תמונה 1" descr="פאפא וסיליו1 .jpg"/>
          <p:cNvPicPr>
            <a:picLocks noChangeAspect="1"/>
          </p:cNvPicPr>
          <p:nvPr/>
        </p:nvPicPr>
        <p:blipFill>
          <a:blip r:embed="rId3" cstate="print"/>
          <a:stretch>
            <a:fillRect/>
          </a:stretch>
        </p:blipFill>
        <p:spPr>
          <a:xfrm>
            <a:off x="2716096" y="188640"/>
            <a:ext cx="2170254" cy="2952328"/>
          </a:xfrm>
          <a:prstGeom prst="rect">
            <a:avLst/>
          </a:prstGeom>
        </p:spPr>
      </p:pic>
      <p:sp>
        <p:nvSpPr>
          <p:cNvPr id="5" name="TextBox 4"/>
          <p:cNvSpPr txBox="1"/>
          <p:nvPr/>
        </p:nvSpPr>
        <p:spPr>
          <a:xfrm>
            <a:off x="683568" y="3645024"/>
            <a:ext cx="3312368" cy="584775"/>
          </a:xfrm>
          <a:prstGeom prst="rect">
            <a:avLst/>
          </a:prstGeom>
          <a:noFill/>
        </p:spPr>
        <p:txBody>
          <a:bodyPr wrap="square" rtlCol="1">
            <a:spAutoFit/>
          </a:bodyPr>
          <a:lstStyle/>
          <a:p>
            <a:pPr algn="ctr"/>
            <a:r>
              <a:rPr lang="he-IL" sz="1600" dirty="0" err="1" smtClean="0"/>
              <a:t>פרודורמוס</a:t>
            </a:r>
            <a:r>
              <a:rPr lang="he-IL" sz="1600" dirty="0" smtClean="0"/>
              <a:t> </a:t>
            </a:r>
            <a:r>
              <a:rPr lang="he-IL" sz="1600" dirty="0" err="1" smtClean="0"/>
              <a:t>כריסטאקיס</a:t>
            </a:r>
            <a:r>
              <a:rPr lang="he-IL" sz="1600" dirty="0" smtClean="0"/>
              <a:t> </a:t>
            </a:r>
            <a:r>
              <a:rPr lang="he-IL" sz="1600" dirty="0" err="1" smtClean="0"/>
              <a:t>פאפאואסיליו</a:t>
            </a:r>
            <a:r>
              <a:rPr lang="he-IL" sz="1600" dirty="0" smtClean="0"/>
              <a:t> </a:t>
            </a:r>
          </a:p>
          <a:p>
            <a:pPr algn="ctr"/>
            <a:r>
              <a:rPr lang="en-US" sz="1600" dirty="0" err="1" smtClean="0"/>
              <a:t>Papavasiliou</a:t>
            </a:r>
            <a:r>
              <a:rPr lang="en-US" sz="1600" dirty="0" smtClean="0"/>
              <a:t>  </a:t>
            </a:r>
            <a:r>
              <a:rPr lang="en-US" sz="1600" dirty="0" err="1" smtClean="0"/>
              <a:t>Prodromos</a:t>
            </a:r>
            <a:r>
              <a:rPr lang="en-US" sz="1600" dirty="0" smtClean="0"/>
              <a:t> Christakis</a:t>
            </a:r>
            <a:endParaRPr lang="he-IL" sz="1600" dirty="0"/>
          </a:p>
        </p:txBody>
      </p:sp>
      <p:pic>
        <p:nvPicPr>
          <p:cNvPr id="6" name="תמונה 5" descr="Prodromos-Papavassiliou.jpg"/>
          <p:cNvPicPr>
            <a:picLocks noChangeAspect="1"/>
          </p:cNvPicPr>
          <p:nvPr/>
        </p:nvPicPr>
        <p:blipFill>
          <a:blip r:embed="rId4" cstate="print"/>
          <a:stretch>
            <a:fillRect/>
          </a:stretch>
        </p:blipFill>
        <p:spPr>
          <a:xfrm>
            <a:off x="5076056" y="188640"/>
            <a:ext cx="3461370" cy="3295224"/>
          </a:xfrm>
          <a:prstGeom prst="rect">
            <a:avLst/>
          </a:prstGeom>
        </p:spPr>
      </p:pic>
      <p:sp>
        <p:nvSpPr>
          <p:cNvPr id="8" name="מלבן 7"/>
          <p:cNvSpPr/>
          <p:nvPr/>
        </p:nvSpPr>
        <p:spPr>
          <a:xfrm>
            <a:off x="1475656" y="5949280"/>
            <a:ext cx="3131840" cy="646331"/>
          </a:xfrm>
          <a:prstGeom prst="rect">
            <a:avLst/>
          </a:prstGeom>
        </p:spPr>
        <p:txBody>
          <a:bodyPr wrap="square">
            <a:spAutoFit/>
          </a:bodyPr>
          <a:lstStyle/>
          <a:p>
            <a:r>
              <a:rPr lang="he-IL" dirty="0" err="1" smtClean="0"/>
              <a:t>פאפא</a:t>
            </a:r>
            <a:r>
              <a:rPr lang="he-IL" dirty="0" smtClean="0"/>
              <a:t> מקבל תעודת פעיל העפלה </a:t>
            </a:r>
          </a:p>
          <a:p>
            <a:r>
              <a:rPr lang="he-IL" dirty="0" smtClean="0"/>
              <a:t>מידי רב חובל גד </a:t>
            </a:r>
            <a:r>
              <a:rPr lang="he-IL" dirty="0" err="1" smtClean="0"/>
              <a:t>הילב</a:t>
            </a:r>
            <a:endParaRPr lang="he-IL" dirty="0"/>
          </a:p>
        </p:txBody>
      </p:sp>
      <p:pic>
        <p:nvPicPr>
          <p:cNvPr id="9" name="תמונה 8" descr="פאפא מקבל תעודת פעיל העפלה מידי רב חובל גד הילב.jpg"/>
          <p:cNvPicPr>
            <a:picLocks noChangeAspect="1"/>
          </p:cNvPicPr>
          <p:nvPr/>
        </p:nvPicPr>
        <p:blipFill>
          <a:blip r:embed="rId5" cstate="print"/>
          <a:stretch>
            <a:fillRect/>
          </a:stretch>
        </p:blipFill>
        <p:spPr>
          <a:xfrm>
            <a:off x="4644008" y="3717032"/>
            <a:ext cx="4229100" cy="28765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16632"/>
            <a:ext cx="8892480" cy="338554"/>
          </a:xfrm>
          <a:prstGeom prst="rect">
            <a:avLst/>
          </a:prstGeom>
          <a:noFill/>
        </p:spPr>
        <p:txBody>
          <a:bodyPr wrap="square" rtlCol="1">
            <a:spAutoFit/>
          </a:bodyPr>
          <a:lstStyle/>
          <a:p>
            <a:r>
              <a:rPr lang="he-IL" sz="1600" b="1" u="sng" dirty="0" smtClean="0"/>
              <a:t>'אניית התינוקות' </a:t>
            </a:r>
            <a:endParaRPr lang="he-IL" sz="1600" b="1" u="sng" dirty="0"/>
          </a:p>
        </p:txBody>
      </p:sp>
      <p:pic>
        <p:nvPicPr>
          <p:cNvPr id="4" name="תמונה 3" descr="אנית התינוקות.jpg"/>
          <p:cNvPicPr>
            <a:picLocks noChangeAspect="1"/>
          </p:cNvPicPr>
          <p:nvPr/>
        </p:nvPicPr>
        <p:blipFill>
          <a:blip r:embed="rId3" cstate="print"/>
          <a:stretch>
            <a:fillRect/>
          </a:stretch>
        </p:blipFill>
        <p:spPr>
          <a:xfrm>
            <a:off x="3419872" y="548680"/>
            <a:ext cx="5391150" cy="3324225"/>
          </a:xfrm>
          <a:prstGeom prst="rect">
            <a:avLst/>
          </a:prstGeom>
        </p:spPr>
      </p:pic>
      <p:sp>
        <p:nvSpPr>
          <p:cNvPr id="6" name="TextBox 5"/>
          <p:cNvSpPr txBox="1"/>
          <p:nvPr/>
        </p:nvSpPr>
        <p:spPr>
          <a:xfrm>
            <a:off x="0" y="4057233"/>
            <a:ext cx="8892480" cy="2800767"/>
          </a:xfrm>
          <a:prstGeom prst="rect">
            <a:avLst/>
          </a:prstGeom>
          <a:noFill/>
        </p:spPr>
        <p:txBody>
          <a:bodyPr wrap="square" rtlCol="1">
            <a:spAutoFit/>
          </a:bodyPr>
          <a:lstStyle/>
          <a:p>
            <a:r>
              <a:rPr lang="he-IL" sz="1600" dirty="0" smtClean="0"/>
              <a:t>ב- 10:00 של יום שישי, ט"ו בכסלו תש"ח, 28 בנובמבר 1947, הגיעה ה- '</a:t>
            </a:r>
            <a:r>
              <a:rPr lang="he-IL" sz="1600" dirty="0" err="1" smtClean="0"/>
              <a:t>אושן</a:t>
            </a:r>
            <a:r>
              <a:rPr lang="he-IL" sz="1600" dirty="0" smtClean="0"/>
              <a:t> ויגור' לנמל חיפה. </a:t>
            </a:r>
          </a:p>
          <a:p>
            <a:r>
              <a:rPr lang="he-IL" sz="1600" dirty="0" smtClean="0"/>
              <a:t>על האניה היו 1,563 מעפילים ממחנות המעצר בקפריסין.  בין המעפילים הצעירים היו 609 תינוקות. </a:t>
            </a:r>
          </a:p>
          <a:p>
            <a:r>
              <a:rPr lang="he-IL" sz="1600" dirty="0" smtClean="0"/>
              <a:t>912 מבוגרים היו על האונייה, 42 ילדים התלוו אליהם ועוד 609 תינוקות (ברשימה היו 612 תינוקות, ש- 3 מהם מתו בינתיים), שהונחו באמבטיות פח קטנות, אשר שימשו בדרך כלל לכביסה, לרחצה, לקירור משקאות ואף ככלי קיבול לאוכל.  </a:t>
            </a:r>
          </a:p>
          <a:p>
            <a:r>
              <a:rPr lang="he-IL" sz="1600" dirty="0" smtClean="0"/>
              <a:t>נוסעת אחת, שמחה לחמני בת ה־ 19, כרעה ללדת עם הגיעה לישראל. היא נלקחה להסגר בנמל חיפה,   ושם ילדה, בן זכר. </a:t>
            </a:r>
          </a:p>
          <a:p>
            <a:r>
              <a:rPr lang="he-IL" sz="1600" dirty="0" smtClean="0"/>
              <a:t>עולים אלה הגיעו על חשבון 1,500 </a:t>
            </a:r>
            <a:r>
              <a:rPr lang="he-IL" sz="1600" dirty="0" err="1" smtClean="0"/>
              <a:t>הסטירפיקטים</a:t>
            </a:r>
            <a:r>
              <a:rPr lang="he-IL" sz="1600" dirty="0" smtClean="0"/>
              <a:t> של מעפילי האוניות "לנגב" ו"רפיח" שהיו בטור לעלות לארץ. </a:t>
            </a:r>
          </a:p>
          <a:p>
            <a:r>
              <a:rPr lang="he-IL" sz="1600" dirty="0" smtClean="0"/>
              <a:t>(במחנות פרצו מהומות עקב הדחיה של העלאת 'לנגב' </a:t>
            </a:r>
            <a:r>
              <a:rPr lang="he-IL" sz="1600" dirty="0" err="1" smtClean="0"/>
              <a:t>ו'רפיח</a:t>
            </a:r>
            <a:r>
              <a:rPr lang="he-IL" sz="1600" dirty="0" smtClean="0"/>
              <a:t>'. )  </a:t>
            </a:r>
          </a:p>
          <a:p>
            <a:r>
              <a:rPr lang="he-IL" sz="1600" dirty="0" smtClean="0"/>
              <a:t>גולדה </a:t>
            </a:r>
            <a:r>
              <a:rPr lang="he-IL" sz="1600" dirty="0" err="1" smtClean="0"/>
              <a:t>מאירסון</a:t>
            </a:r>
            <a:r>
              <a:rPr lang="he-IL" sz="1600" dirty="0" smtClean="0"/>
              <a:t> (מאיר) - מנהלת המחלקה המדינית בסוכנות היהודית בירושלים - היא זאת שדחפה לעליית התינוקות. היא גם הרגיעה את הרוחות בקרב המתנגדים לדחית התור.  </a:t>
            </a:r>
            <a:endParaRPr lang="he-IL" sz="1600" dirty="0"/>
          </a:p>
        </p:txBody>
      </p:sp>
      <p:pic>
        <p:nvPicPr>
          <p:cNvPr id="5" name="תמונה 4" descr="נולדתי בקפריסין.jpg"/>
          <p:cNvPicPr>
            <a:picLocks noChangeAspect="1"/>
          </p:cNvPicPr>
          <p:nvPr/>
        </p:nvPicPr>
        <p:blipFill>
          <a:blip r:embed="rId4" cstate="print"/>
          <a:stretch>
            <a:fillRect/>
          </a:stretch>
        </p:blipFill>
        <p:spPr>
          <a:xfrm>
            <a:off x="467544" y="908720"/>
            <a:ext cx="2525692" cy="19362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מלבן 1"/>
          <p:cNvSpPr/>
          <p:nvPr/>
        </p:nvSpPr>
        <p:spPr>
          <a:xfrm>
            <a:off x="1907704" y="5805264"/>
            <a:ext cx="5184576" cy="523220"/>
          </a:xfrm>
          <a:prstGeom prst="rect">
            <a:avLst/>
          </a:prstGeom>
        </p:spPr>
        <p:txBody>
          <a:bodyPr wrap="square">
            <a:spAutoFit/>
          </a:bodyPr>
          <a:lstStyle/>
          <a:p>
            <a:pPr algn="ctr"/>
            <a:r>
              <a:rPr lang="he-IL" sz="1600" dirty="0" smtClean="0"/>
              <a:t>תינוק מ"עליית התינוקות" ממחנות קפריסין עולה ארצה ב"פיילה" </a:t>
            </a:r>
          </a:p>
          <a:p>
            <a:r>
              <a:rPr lang="he-IL" sz="1200" dirty="0" smtClean="0"/>
              <a:t>תמונת משפחת </a:t>
            </a:r>
            <a:r>
              <a:rPr lang="he-IL" sz="1200" dirty="0" err="1" smtClean="0"/>
              <a:t>הלפנד</a:t>
            </a:r>
            <a:r>
              <a:rPr lang="he-IL" sz="1200" dirty="0" smtClean="0"/>
              <a:t> ותינוקם עזרא  </a:t>
            </a:r>
            <a:endParaRPr lang="he-IL" sz="1200" dirty="0"/>
          </a:p>
        </p:txBody>
      </p:sp>
      <p:pic>
        <p:nvPicPr>
          <p:cNvPr id="3" name="תמונה 2" descr="תינוק מעליית התינוקות  ממחנות קפריסין עולה ארצה בפיילה.jpg"/>
          <p:cNvPicPr>
            <a:picLocks noChangeAspect="1"/>
          </p:cNvPicPr>
          <p:nvPr/>
        </p:nvPicPr>
        <p:blipFill>
          <a:blip r:embed="rId3" cstate="print">
            <a:grayscl/>
          </a:blip>
          <a:stretch>
            <a:fillRect/>
          </a:stretch>
        </p:blipFill>
        <p:spPr>
          <a:xfrm>
            <a:off x="1187624" y="692696"/>
            <a:ext cx="6667649" cy="50405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5352</TotalTime>
  <Words>1603</Words>
  <Application>Microsoft Office PowerPoint</Application>
  <PresentationFormat>‫הצגה על המסך (4:3)</PresentationFormat>
  <Paragraphs>210</Paragraphs>
  <Slides>33</Slides>
  <Notes>1</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33</vt:i4>
      </vt:variant>
    </vt:vector>
  </HeadingPairs>
  <TitlesOfParts>
    <vt:vector size="37" baseType="lpstr">
      <vt:lpstr>Arial</vt:lpstr>
      <vt:lpstr>Calibri</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dbs</dc:creator>
  <cp:lastModifiedBy>דני</cp:lastModifiedBy>
  <cp:revision>1111</cp:revision>
  <dcterms:created xsi:type="dcterms:W3CDTF">2017-08-05T13:51:31Z</dcterms:created>
  <dcterms:modified xsi:type="dcterms:W3CDTF">2021-08-04T09:27:04Z</dcterms:modified>
  <cp:contentStatus/>
</cp:coreProperties>
</file>